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36"/>
  </p:notesMasterIdLst>
  <p:handoutMasterIdLst>
    <p:handoutMasterId r:id="rId37"/>
  </p:handoutMasterIdLst>
  <p:sldIdLst>
    <p:sldId id="262" r:id="rId2"/>
    <p:sldId id="347" r:id="rId3"/>
    <p:sldId id="348" r:id="rId4"/>
    <p:sldId id="303" r:id="rId5"/>
    <p:sldId id="350" r:id="rId6"/>
    <p:sldId id="326" r:id="rId7"/>
    <p:sldId id="356" r:id="rId8"/>
    <p:sldId id="328" r:id="rId9"/>
    <p:sldId id="274" r:id="rId10"/>
    <p:sldId id="352" r:id="rId11"/>
    <p:sldId id="351" r:id="rId12"/>
    <p:sldId id="353" r:id="rId13"/>
    <p:sldId id="330" r:id="rId14"/>
    <p:sldId id="318" r:id="rId15"/>
    <p:sldId id="331" r:id="rId16"/>
    <p:sldId id="357" r:id="rId17"/>
    <p:sldId id="315" r:id="rId18"/>
    <p:sldId id="310" r:id="rId19"/>
    <p:sldId id="333" r:id="rId20"/>
    <p:sldId id="334" r:id="rId21"/>
    <p:sldId id="322" r:id="rId22"/>
    <p:sldId id="358" r:id="rId23"/>
    <p:sldId id="337" r:id="rId24"/>
    <p:sldId id="360" r:id="rId25"/>
    <p:sldId id="341" r:id="rId26"/>
    <p:sldId id="336" r:id="rId27"/>
    <p:sldId id="342" r:id="rId28"/>
    <p:sldId id="344" r:id="rId29"/>
    <p:sldId id="343" r:id="rId30"/>
    <p:sldId id="290" r:id="rId31"/>
    <p:sldId id="291" r:id="rId32"/>
    <p:sldId id="280" r:id="rId33"/>
    <p:sldId id="311" r:id="rId34"/>
    <p:sldId id="267" r:id="rId3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5pPr>
    <a:lvl6pPr marL="22860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6pPr>
    <a:lvl7pPr marL="27432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7pPr>
    <a:lvl8pPr marL="32004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8pPr>
    <a:lvl9pPr marL="36576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6C8"/>
    <a:srgbClr val="0066FF"/>
    <a:srgbClr val="2B7C02"/>
    <a:srgbClr val="FF33CC"/>
    <a:srgbClr val="328F03"/>
    <a:srgbClr val="FF5050"/>
    <a:srgbClr val="33CC33"/>
    <a:srgbClr val="111111"/>
    <a:srgbClr val="FF6600"/>
    <a:srgbClr val="D0D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סגנון ערכת נושא 1 - הדגשה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9" autoAdjust="0"/>
    <p:restoredTop sz="95041" autoAdjust="0"/>
  </p:normalViewPr>
  <p:slideViewPr>
    <p:cSldViewPr snapToGrid="0">
      <p:cViewPr varScale="1">
        <p:scale>
          <a:sx n="65" d="100"/>
          <a:sy n="65" d="100"/>
        </p:scale>
        <p:origin x="-29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528F5DC8-B4EB-4C3B-86EF-E1573FFAE4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5516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73A9D5F8-811C-467F-B40D-529BFAF39E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4568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2AB493-5EE8-4EAF-A547-D6EE1C21936D}" type="slidenum">
              <a:rPr lang="zh-CN" altLang="en-US" smtClean="0"/>
              <a:pPr/>
              <a:t>1</a:t>
            </a:fld>
            <a:endParaRPr lang="en-US" altLang="zh-CN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11’</a:t>
            </a:r>
          </a:p>
          <a:p>
            <a:pPr eaLnBrk="1" hangingPunct="1"/>
            <a:r>
              <a:rPr lang="en-US" altLang="zh-CN" dirty="0" smtClean="0"/>
              <a:t>Which</a:t>
            </a:r>
            <a:r>
              <a:rPr lang="en-US" altLang="zh-CN" baseline="0" dirty="0" smtClean="0"/>
              <a:t> determinant in NC2 over </a:t>
            </a:r>
            <a:r>
              <a:rPr lang="en-US" altLang="zh-CN" baseline="0" dirty="0" err="1" smtClean="0"/>
              <a:t>gf</a:t>
            </a:r>
            <a:r>
              <a:rPr lang="en-US" altLang="zh-CN" baseline="0" dirty="0" smtClean="0"/>
              <a:t>(2)?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Philosophy of</a:t>
            </a:r>
            <a:r>
              <a:rPr lang="en-US" altLang="zh-CN" baseline="0" dirty="0" smtClean="0"/>
              <a:t> analogy between circuits and proofs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13’</a:t>
            </a:r>
          </a:p>
          <a:p>
            <a:pPr lvl="1"/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Most constructive proof of linear algebra (</a:t>
            </a:r>
            <a:r>
              <a:rPr lang="en-US" altLang="zh-CN" sz="2400" b="1" dirty="0" smtClean="0">
                <a:solidFill>
                  <a:schemeClr val="bg2">
                    <a:lumMod val="50000"/>
                  </a:schemeClr>
                </a:solidFill>
                <a:ea typeface="Gulim" pitchFamily="34" charset="-127"/>
              </a:rPr>
              <a:t>conjectured to be optimal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); </a:t>
            </a:r>
          </a:p>
          <a:p>
            <a:pPr lvl="1"/>
            <a:r>
              <a:rPr lang="en-US" altLang="zh-CN" sz="2400" b="1" dirty="0" smtClean="0">
                <a:solidFill>
                  <a:srgbClr val="A45A10"/>
                </a:solidFill>
                <a:ea typeface="Gulim" pitchFamily="34" charset="-127"/>
              </a:rPr>
              <a:t>Gives a better understanding of the Frege Hierarchy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;</a:t>
            </a:r>
          </a:p>
          <a:p>
            <a:pPr lvl="1"/>
            <a:r>
              <a:rPr lang="en-US" altLang="zh-CN" sz="2400" b="1" dirty="0" smtClean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Strengthens the connection between provability and computation;</a:t>
            </a:r>
          </a:p>
          <a:p>
            <a:pPr lvl="1"/>
            <a:r>
              <a:rPr lang="en-US" altLang="zh-CN" sz="2400" b="1" dirty="0" smtClean="0">
                <a:solidFill>
                  <a:schemeClr val="bg2">
                    <a:lumMod val="50000"/>
                  </a:schemeClr>
                </a:solidFill>
                <a:ea typeface="Gulim" pitchFamily="34" charset="-127"/>
              </a:rPr>
              <a:t>Feasible mathematic</a:t>
            </a:r>
            <a:r>
              <a:rPr lang="en-US" altLang="zh-CN" sz="2400" b="1" dirty="0" smtClean="0">
                <a:ea typeface="Gulim" pitchFamily="34" charset="-127"/>
              </a:rPr>
              <a:t>.</a:t>
            </a:r>
            <a:endParaRPr lang="en-US" altLang="zh-CN" sz="2000" b="1" dirty="0" smtClean="0">
              <a:ea typeface="Gulim" pitchFamily="34" charset="-127"/>
            </a:endParaRPr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r>
              <a:rPr lang="en-US" altLang="zh-CN" dirty="0" smtClean="0"/>
              <a:t>These</a:t>
            </a:r>
            <a:r>
              <a:rPr lang="en-US" altLang="zh-CN" baseline="0" dirty="0" smtClean="0"/>
              <a:t> statements </a:t>
            </a:r>
            <a:r>
              <a:rPr lang="en-US" altLang="zh-CN" dirty="0" smtClean="0"/>
              <a:t>can be encoded in the obvious way as n^2 equation</a:t>
            </a:r>
            <a:r>
              <a:rPr lang="en-US" altLang="zh-CN" baseline="0" dirty="0" smtClean="0"/>
              <a:t>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Hard=</a:t>
            </a:r>
            <a:r>
              <a:rPr lang="en-US" altLang="zh-CN" baseline="0" dirty="0" smtClean="0"/>
              <a:t> super-polynomial size lower bounds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Conj</a:t>
            </a:r>
            <a:r>
              <a:rPr lang="en-US" altLang="zh-CN" baseline="0" dirty="0" smtClean="0"/>
              <a:t> 2 also yields a quasipolynomial Frege proof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12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13’</a:t>
            </a:r>
          </a:p>
          <a:p>
            <a:pPr lvl="1"/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Most constructive proof of linear algebra (</a:t>
            </a:r>
            <a:r>
              <a:rPr lang="en-US" altLang="zh-CN" sz="2400" b="1" dirty="0" smtClean="0">
                <a:solidFill>
                  <a:schemeClr val="bg2">
                    <a:lumMod val="50000"/>
                  </a:schemeClr>
                </a:solidFill>
                <a:ea typeface="Gulim" pitchFamily="34" charset="-127"/>
              </a:rPr>
              <a:t>conjectured to be optimal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); </a:t>
            </a:r>
          </a:p>
          <a:p>
            <a:pPr lvl="1"/>
            <a:r>
              <a:rPr lang="en-US" altLang="zh-CN" sz="2400" b="1" dirty="0" smtClean="0">
                <a:solidFill>
                  <a:srgbClr val="A45A10"/>
                </a:solidFill>
                <a:ea typeface="Gulim" pitchFamily="34" charset="-127"/>
              </a:rPr>
              <a:t>Gives a better understanding of the Frege Hierarchy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;</a:t>
            </a:r>
          </a:p>
          <a:p>
            <a:pPr lvl="1"/>
            <a:r>
              <a:rPr lang="en-US" altLang="zh-CN" sz="2400" b="1" dirty="0" smtClean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Strengthens the connection between provability and computation;</a:t>
            </a:r>
          </a:p>
          <a:p>
            <a:pPr lvl="1"/>
            <a:r>
              <a:rPr lang="en-US" altLang="zh-CN" sz="2400" b="1" dirty="0" smtClean="0">
                <a:solidFill>
                  <a:schemeClr val="bg2">
                    <a:lumMod val="50000"/>
                  </a:schemeClr>
                </a:solidFill>
                <a:ea typeface="Gulim" pitchFamily="34" charset="-127"/>
              </a:rPr>
              <a:t>Feasible mathematic</a:t>
            </a:r>
            <a:r>
              <a:rPr lang="en-US" altLang="zh-CN" sz="2400" b="1" dirty="0" smtClean="0">
                <a:ea typeface="Gulim" pitchFamily="34" charset="-127"/>
              </a:rPr>
              <a:t>.</a:t>
            </a:r>
            <a:endParaRPr lang="en-US" altLang="zh-CN" sz="2000" b="1" dirty="0" smtClean="0">
              <a:ea typeface="Gulim" pitchFamily="34" charset="-127"/>
            </a:endParaRPr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r>
              <a:rPr lang="en-US" altLang="zh-CN" dirty="0" smtClean="0"/>
              <a:t>These</a:t>
            </a:r>
            <a:r>
              <a:rPr lang="en-US" altLang="zh-CN" baseline="0" dirty="0" smtClean="0"/>
              <a:t> statements </a:t>
            </a:r>
            <a:r>
              <a:rPr lang="en-US" altLang="zh-CN" dirty="0" smtClean="0"/>
              <a:t>can be encoded in the obvious way as n^2 equation</a:t>
            </a:r>
            <a:r>
              <a:rPr lang="en-US" altLang="zh-CN" baseline="0" dirty="0" smtClean="0"/>
              <a:t>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Hard=</a:t>
            </a:r>
            <a:r>
              <a:rPr lang="en-US" altLang="zh-CN" baseline="0" dirty="0" smtClean="0"/>
              <a:t> super-polynomial size lower bounds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Conj</a:t>
            </a:r>
            <a:r>
              <a:rPr lang="en-US" altLang="zh-CN" baseline="0" dirty="0" smtClean="0"/>
              <a:t> 2 also yields a quasipolynomial Frege proof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14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14’</a:t>
            </a:r>
            <a:r>
              <a:rPr lang="en-US" altLang="zh-CN" sz="1200" b="1" kern="0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Differs from computing Boolean functions</a:t>
            </a:r>
            <a:endParaRPr lang="zh-CN" altLang="en-US" sz="1200" b="1" kern="0" baseline="30000" dirty="0" smtClean="0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eaLnBrk="1" hangingPunct="1"/>
            <a:endParaRPr lang="en-US" altLang="zh-CN" dirty="0" smtClean="0"/>
          </a:p>
          <a:p>
            <a:pPr eaLnBrk="1" hangingPunct="1"/>
            <a:r>
              <a:rPr lang="en-US" altLang="zh-CN" dirty="0" smtClean="0"/>
              <a:t>These</a:t>
            </a:r>
            <a:r>
              <a:rPr lang="en-US" altLang="zh-CN" baseline="0" dirty="0" smtClean="0"/>
              <a:t> statements </a:t>
            </a:r>
            <a:r>
              <a:rPr lang="en-US" altLang="zh-CN" dirty="0" smtClean="0"/>
              <a:t>can be encoded in the obvious way as n^2 equation</a:t>
            </a:r>
            <a:r>
              <a:rPr lang="en-US" altLang="zh-CN" baseline="0" dirty="0" smtClean="0"/>
              <a:t>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Hard=</a:t>
            </a:r>
            <a:r>
              <a:rPr lang="en-US" altLang="zh-CN" baseline="0" dirty="0" smtClean="0"/>
              <a:t> super-polynomial size lower bounds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Conj</a:t>
            </a:r>
            <a:r>
              <a:rPr lang="en-US" altLang="zh-CN" baseline="0" dirty="0" smtClean="0"/>
              <a:t> 2 also yields a quasipolynomial Frege proof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15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Propositional</a:t>
            </a:r>
            <a:r>
              <a:rPr lang="en-US" altLang="zh-CN" baseline="0" dirty="0" smtClean="0"/>
              <a:t> algebraic proofs already established.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15’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15’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18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18’</a:t>
            </a:r>
          </a:p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18’</a:t>
            </a:r>
          </a:p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20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18’</a:t>
            </a:r>
          </a:p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21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22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23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24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25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26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exact statement</a:t>
            </a:r>
            <a:r>
              <a:rPr lang="en-US" altLang="zh-CN" baseline="0" dirty="0" smtClean="0"/>
              <a:t> of Valiant et al for proof</a:t>
            </a:r>
          </a:p>
          <a:p>
            <a:pPr eaLnBrk="1" hangingPunct="1"/>
            <a:r>
              <a:rPr lang="en-US" altLang="zh-CN" baseline="0" dirty="0" smtClean="0"/>
              <a:t>--What is the exact formulation of </a:t>
            </a:r>
            <a:r>
              <a:rPr lang="en-US" altLang="zh-CN" baseline="0" dirty="0" err="1" smtClean="0"/>
              <a:t>Homeginization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thm</a:t>
            </a:r>
            <a:r>
              <a:rPr lang="en-US" altLang="zh-CN" baseline="0" dirty="0" smtClean="0"/>
              <a:t> for proofs? What about the syntactic degree?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27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28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13’</a:t>
            </a:r>
          </a:p>
          <a:p>
            <a:pPr lvl="1"/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Most constructive proof of linear algebra (</a:t>
            </a:r>
            <a:r>
              <a:rPr lang="en-US" altLang="zh-CN" sz="2400" b="1" dirty="0" smtClean="0">
                <a:solidFill>
                  <a:schemeClr val="bg2">
                    <a:lumMod val="50000"/>
                  </a:schemeClr>
                </a:solidFill>
                <a:ea typeface="Gulim" pitchFamily="34" charset="-127"/>
              </a:rPr>
              <a:t>conjectured to be optimal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); </a:t>
            </a:r>
          </a:p>
          <a:p>
            <a:pPr lvl="1"/>
            <a:r>
              <a:rPr lang="en-US" altLang="zh-CN" sz="2400" b="1" dirty="0" smtClean="0">
                <a:solidFill>
                  <a:srgbClr val="A45A10"/>
                </a:solidFill>
                <a:ea typeface="Gulim" pitchFamily="34" charset="-127"/>
              </a:rPr>
              <a:t>Gives a better understanding of the Frege Hierarchy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ea typeface="Gulim" pitchFamily="34" charset="-127"/>
              </a:rPr>
              <a:t>;</a:t>
            </a:r>
          </a:p>
          <a:p>
            <a:pPr lvl="1"/>
            <a:r>
              <a:rPr lang="en-US" altLang="zh-CN" sz="2400" b="1" dirty="0" smtClean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Strengthens the connection between provability and computation;</a:t>
            </a:r>
          </a:p>
          <a:p>
            <a:pPr lvl="1"/>
            <a:r>
              <a:rPr lang="en-US" altLang="zh-CN" sz="2400" b="1" dirty="0" smtClean="0">
                <a:solidFill>
                  <a:schemeClr val="bg2">
                    <a:lumMod val="50000"/>
                  </a:schemeClr>
                </a:solidFill>
                <a:ea typeface="Gulim" pitchFamily="34" charset="-127"/>
              </a:rPr>
              <a:t>Feasible mathematic</a:t>
            </a:r>
            <a:r>
              <a:rPr lang="en-US" altLang="zh-CN" sz="2400" b="1" dirty="0" smtClean="0">
                <a:ea typeface="Gulim" pitchFamily="34" charset="-127"/>
              </a:rPr>
              <a:t>.</a:t>
            </a:r>
            <a:endParaRPr lang="en-US" altLang="zh-CN" sz="2000" b="1" dirty="0" smtClean="0">
              <a:ea typeface="Gulim" pitchFamily="34" charset="-127"/>
            </a:endParaRPr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r>
              <a:rPr lang="en-US" altLang="zh-CN" dirty="0" smtClean="0"/>
              <a:t>These</a:t>
            </a:r>
            <a:r>
              <a:rPr lang="en-US" altLang="zh-CN" baseline="0" dirty="0" smtClean="0"/>
              <a:t> statements </a:t>
            </a:r>
            <a:r>
              <a:rPr lang="en-US" altLang="zh-CN" dirty="0" smtClean="0"/>
              <a:t>can be encoded in the obvious way as n^2 equation</a:t>
            </a:r>
            <a:r>
              <a:rPr lang="en-US" altLang="zh-CN" baseline="0" dirty="0" smtClean="0"/>
              <a:t>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Hard=</a:t>
            </a:r>
            <a:r>
              <a:rPr lang="en-US" altLang="zh-CN" baseline="0" dirty="0" smtClean="0"/>
              <a:t> super-polynomial size lower bounds 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Conj</a:t>
            </a:r>
            <a:r>
              <a:rPr lang="en-US" altLang="zh-CN" baseline="0" dirty="0" smtClean="0"/>
              <a:t> 2 also yields a quasipolynomial Frege proof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29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Give the simple block construction</a:t>
            </a:r>
          </a:p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30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31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32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baseline="0" dirty="0" smtClean="0"/>
              <a:t>17’</a:t>
            </a:r>
          </a:p>
          <a:p>
            <a:pPr eaLnBrk="1" hangingPunct="1"/>
            <a:r>
              <a:rPr lang="en-US" altLang="zh-CN" baseline="0" dirty="0" smtClean="0"/>
              <a:t>The converse of Idea 1 is not true. Why? Search for example.</a:t>
            </a:r>
          </a:p>
          <a:p>
            <a:pPr eaLnBrk="1" hangingPunct="1"/>
            <a:r>
              <a:rPr lang="en-US" altLang="zh-CN" baseline="0" dirty="0" smtClean="0"/>
              <a:t>How does </a:t>
            </a:r>
            <a:r>
              <a:rPr lang="en-US" altLang="zh-CN" baseline="0" dirty="0" err="1" smtClean="0"/>
              <a:t>Reckhow</a:t>
            </a:r>
            <a:r>
              <a:rPr lang="en-US" altLang="zh-CN" baseline="0" dirty="0" smtClean="0"/>
              <a:t> deals with Extended Frege proofs?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33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4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6’</a:t>
            </a:r>
          </a:p>
          <a:p>
            <a:pPr eaLnBrk="1" hangingPunct="1"/>
            <a:r>
              <a:rPr lang="en-US" altLang="zh-CN" dirty="0" smtClean="0"/>
              <a:t>Motivations: understand the circuit based Frege</a:t>
            </a:r>
            <a:r>
              <a:rPr lang="en-US" altLang="zh-CN" baseline="0" dirty="0" smtClean="0"/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similarity rule</a:t>
            </a:r>
          </a:p>
          <a:p>
            <a:pPr eaLnBrk="1" hangingPunct="1"/>
            <a:r>
              <a:rPr lang="en-US" altLang="zh-CN" baseline="0" dirty="0" smtClean="0"/>
              <a:t>- Don’t require poly-size for NC2-Frege proofs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6’non formal notation</a:t>
            </a:r>
          </a:p>
          <a:p>
            <a:pPr eaLnBrk="1" hangingPunct="1"/>
            <a:r>
              <a:rPr lang="en-US" altLang="zh-CN" dirty="0" smtClean="0"/>
              <a:t>Motivations: understand the circuit based Frege</a:t>
            </a:r>
            <a:r>
              <a:rPr lang="en-US" altLang="zh-CN" baseline="0" dirty="0" smtClean="0"/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similarity rule</a:t>
            </a:r>
          </a:p>
          <a:p>
            <a:pPr eaLnBrk="1" hangingPunct="1"/>
            <a:r>
              <a:rPr lang="en-US" altLang="zh-CN" baseline="0" dirty="0" smtClean="0"/>
              <a:t>- Don’t require poly-size for NC2-Frege proofs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6’non formal notation</a:t>
            </a:r>
          </a:p>
          <a:p>
            <a:pPr eaLnBrk="1" hangingPunct="1"/>
            <a:r>
              <a:rPr lang="en-US" altLang="zh-CN" dirty="0" smtClean="0"/>
              <a:t>Motivations: understand the circuit based Frege</a:t>
            </a:r>
            <a:r>
              <a:rPr lang="en-US" altLang="zh-CN" baseline="0" dirty="0" smtClean="0"/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similarity rule</a:t>
            </a:r>
          </a:p>
          <a:p>
            <a:pPr eaLnBrk="1" hangingPunct="1"/>
            <a:r>
              <a:rPr lang="en-US" altLang="zh-CN" baseline="0" dirty="0" smtClean="0"/>
              <a:t>- Don’t require poly-size for NC2-Frege proofs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11’</a:t>
            </a:r>
          </a:p>
          <a:p>
            <a:pPr eaLnBrk="1" hangingPunct="1"/>
            <a:r>
              <a:rPr lang="en-US" altLang="zh-CN" dirty="0" smtClean="0"/>
              <a:t>Which</a:t>
            </a:r>
            <a:r>
              <a:rPr lang="en-US" altLang="zh-CN" baseline="0" dirty="0" smtClean="0"/>
              <a:t> determinant in NC2 over </a:t>
            </a:r>
            <a:r>
              <a:rPr lang="en-US" altLang="zh-CN" baseline="0" dirty="0" err="1" smtClean="0"/>
              <a:t>gf</a:t>
            </a:r>
            <a:r>
              <a:rPr lang="en-US" altLang="zh-CN" baseline="0" dirty="0" smtClean="0"/>
              <a:t>(2)?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Philosophy of</a:t>
            </a:r>
            <a:r>
              <a:rPr lang="en-US" altLang="zh-CN" baseline="0" dirty="0" smtClean="0"/>
              <a:t> analogy between circuits and proofs</a:t>
            </a:r>
            <a:endParaRPr lang="zh-CN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AC4A6C-E0B0-4224-BFA7-3C786C7C4DD7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11’</a:t>
            </a:r>
          </a:p>
          <a:p>
            <a:pPr eaLnBrk="1" hangingPunct="1"/>
            <a:r>
              <a:rPr lang="en-US" altLang="zh-CN" dirty="0" smtClean="0"/>
              <a:t>Which</a:t>
            </a:r>
            <a:r>
              <a:rPr lang="en-US" altLang="zh-CN" baseline="0" dirty="0" smtClean="0"/>
              <a:t> determinant in NC2 over </a:t>
            </a:r>
            <a:r>
              <a:rPr lang="en-US" altLang="zh-CN" baseline="0" dirty="0" err="1" smtClean="0"/>
              <a:t>gf</a:t>
            </a:r>
            <a:r>
              <a:rPr lang="en-US" altLang="zh-CN" baseline="0" dirty="0" smtClean="0"/>
              <a:t>(2)?</a:t>
            </a:r>
            <a:endParaRPr lang="en-US" altLang="zh-CN" dirty="0" smtClean="0"/>
          </a:p>
          <a:p>
            <a:pPr eaLnBrk="1" hangingPunct="1"/>
            <a:r>
              <a:rPr lang="en-US" altLang="zh-CN" dirty="0" smtClean="0"/>
              <a:t>Philosophy of</a:t>
            </a:r>
            <a:r>
              <a:rPr lang="en-US" altLang="zh-CN" baseline="0" dirty="0" smtClean="0"/>
              <a:t> analogy between circuits and proofs</a:t>
            </a:r>
            <a:endParaRPr lang="zh-CN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6"/>
          <p:cNvSpPr/>
          <p:nvPr/>
        </p:nvSpPr>
        <p:spPr>
          <a:xfrm>
            <a:off x="6372225" y="6550025"/>
            <a:ext cx="2771775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Copyright © </a:t>
            </a:r>
            <a:r>
              <a:rPr lang="en-US" dirty="0" err="1"/>
              <a:t>Wondershare</a:t>
            </a:r>
            <a:r>
              <a:rPr lang="en-US" dirty="0"/>
              <a:t> Software</a:t>
            </a:r>
            <a:endParaRPr lang="zh-CN" altLang="en-US" dirty="0"/>
          </a:p>
        </p:txBody>
      </p:sp>
      <p:sp>
        <p:nvSpPr>
          <p:cNvPr id="13489" name="Rectangle 177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966788" y="2051050"/>
            <a:ext cx="6821487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rgbClr val="A45A10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3788" y="241300"/>
            <a:ext cx="7848600" cy="609600"/>
          </a:xfrm>
          <a:prstGeom prst="rect">
            <a:avLst/>
          </a:prstGeo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altLang="ko-KR" smtClean="0"/>
              <a:t>לחץ כדי לערוך סגנונות טקסט של תבנית בסיס</a:t>
            </a:r>
          </a:p>
          <a:p>
            <a:pPr lvl="1"/>
            <a:r>
              <a:rPr lang="he-IL" altLang="ko-KR" smtClean="0"/>
              <a:t>רמה שנייה</a:t>
            </a:r>
          </a:p>
          <a:p>
            <a:pPr lvl="2"/>
            <a:r>
              <a:rPr lang="he-IL" altLang="ko-KR" smtClean="0"/>
              <a:t>רמה שלישית</a:t>
            </a:r>
          </a:p>
          <a:p>
            <a:pPr lvl="3"/>
            <a:r>
              <a:rPr lang="he-IL" altLang="ko-KR" smtClean="0"/>
              <a:t>רמה רביעית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88BB35-C75F-4B5D-85B3-A8C02977B6A9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7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blipFill dpi="0" rotWithShape="0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3100" y="1209675"/>
            <a:ext cx="784383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</p:txBody>
      </p:sp>
      <p:pic>
        <p:nvPicPr>
          <p:cNvPr id="1027" name="Picture 159" descr="logo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85725"/>
            <a:ext cx="9620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6372225" y="6550025"/>
            <a:ext cx="2771775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Copyright © </a:t>
            </a:r>
            <a:r>
              <a:rPr lang="en-US" dirty="0" err="1"/>
              <a:t>Wondershare</a:t>
            </a:r>
            <a:r>
              <a:rPr lang="en-US" dirty="0"/>
              <a:t> Software</a:t>
            </a:r>
            <a:endParaRPr lang="zh-CN" altLang="en-US" dirty="0"/>
          </a:p>
        </p:txBody>
      </p:sp>
      <p:sp>
        <p:nvSpPr>
          <p:cNvPr id="1029" name="Title Placeholder 6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3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u"/>
        <a:defRPr sz="2000" b="1">
          <a:solidFill>
            <a:schemeClr val="folHlink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82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792163" y="866061"/>
            <a:ext cx="7634287" cy="5632311"/>
          </a:xfr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6000" dirty="0" smtClean="0">
                <a:solidFill>
                  <a:srgbClr val="0606C8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ea typeface="Gulim" pitchFamily="34" charset="-127"/>
                <a:cs typeface="Calibri" pitchFamily="34" charset="0"/>
              </a:rPr>
              <a:t>Recent Developments in </a:t>
            </a:r>
            <a:r>
              <a:rPr lang="en-US" altLang="zh-CN" sz="6000" dirty="0" smtClean="0">
                <a:solidFill>
                  <a:srgbClr val="FF00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ea typeface="Gulim" pitchFamily="34" charset="-127"/>
                <a:cs typeface="Calibri" pitchFamily="34" charset="0"/>
              </a:rPr>
              <a:t>Algebraic Proof Complexity </a:t>
            </a:r>
            <a:r>
              <a:rPr lang="en-US" altLang="zh-CN" sz="4400" dirty="0" smtClean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altLang="zh-CN" sz="4400" dirty="0" smtClean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    </a:t>
            </a:r>
            <a:b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Iddo Tzameret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2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Tsinghua Univ.</a:t>
            </a:r>
            <a:br>
              <a:rPr lang="en-US" altLang="zh-CN" sz="2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28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B</a:t>
            </a:r>
            <a:r>
              <a:rPr lang="en-US" altLang="zh-CN" sz="28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ased on </a:t>
            </a:r>
            <a:r>
              <a:rPr lang="en-US" altLang="zh-CN" sz="32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Pavel </a:t>
            </a:r>
            <a:r>
              <a:rPr lang="en-US" altLang="zh-CN" sz="3200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Hrubeš</a:t>
            </a:r>
            <a:r>
              <a:rPr lang="en-US" altLang="zh-CN" sz="32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28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and T.</a:t>
            </a:r>
            <a:r>
              <a:rPr lang="en-US" altLang="zh-CN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[CCC ‘09, STOC ’12]</a:t>
            </a:r>
            <a:br>
              <a:rPr lang="en-US" altLang="zh-CN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endParaRPr lang="en-US" altLang="ko-KR" sz="48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pic>
        <p:nvPicPr>
          <p:cNvPr id="6" name="Picture 2" descr="D:\ts\平面设计\logo\al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799" y="5958912"/>
            <a:ext cx="1470819" cy="7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9184" y="3276600"/>
            <a:ext cx="8421116" cy="2997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20000"/>
              </a:spcBef>
              <a:buClr>
                <a:srgbClr val="507800"/>
              </a:buClr>
              <a:buFont typeface="Arial" pitchFamily="34" charset="0"/>
              <a:buChar char="•"/>
            </a:pP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A,B</a:t>
            </a:r>
            <a:r>
              <a:rPr lang="en-US" altLang="zh-CN" sz="24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nxn 0-1 </a:t>
            </a:r>
            <a:r>
              <a:rPr lang="en-US" altLang="zh-CN" sz="24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matrices</a:t>
            </a:r>
          </a:p>
          <a:p>
            <a:pPr marL="457200" indent="-457200" algn="l">
              <a:spcBef>
                <a:spcPct val="20000"/>
              </a:spcBef>
              <a:buClr>
                <a:srgbClr val="507800"/>
              </a:buClr>
              <a:buFont typeface="Arial" pitchFamily="34" charset="0"/>
              <a:buChar char="•"/>
            </a:pPr>
            <a:r>
              <a:rPr lang="en-US" altLang="zh-CN" sz="24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Each proof-line: </a:t>
            </a: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O(log</a:t>
            </a:r>
            <a:r>
              <a:rPr lang="en-US" altLang="zh-CN" sz="2400" b="1" kern="0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n)</a:t>
            </a:r>
            <a:r>
              <a:rPr lang="en-US" altLang="zh-CN" sz="24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depth</a:t>
            </a:r>
            <a:endParaRPr lang="en-US" altLang="zh-CN" sz="2400" b="1" kern="0" baseline="-25000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457200" indent="-457200" algn="l">
              <a:spcBef>
                <a:spcPct val="20000"/>
              </a:spcBef>
              <a:buClr>
                <a:srgbClr val="507800"/>
              </a:buClr>
              <a:buFont typeface="Arial" pitchFamily="34" charset="0"/>
              <a:buChar char="•"/>
            </a:pPr>
            <a:r>
              <a:rPr lang="en-US" altLang="zh-CN" sz="24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Proof size: </a:t>
            </a:r>
            <a:r>
              <a:rPr lang="en-US" altLang="zh-CN" sz="2400" b="1" kern="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n</a:t>
            </a:r>
            <a:r>
              <a:rPr lang="en-US" altLang="zh-CN" sz="2400" b="1" kern="0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O</a:t>
            </a:r>
            <a:r>
              <a:rPr lang="en-US" altLang="zh-CN" sz="2400" b="1" kern="0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(1</a:t>
            </a:r>
            <a:r>
              <a:rPr lang="en-US" altLang="zh-CN" sz="2400" b="1" kern="0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400" b="1" kern="0" baseline="-2500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endParaRPr lang="en-US" altLang="zh-CN" sz="2400" b="1" kern="0" baseline="-25000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457200" indent="-457200" algn="l">
              <a:spcBef>
                <a:spcPct val="20000"/>
              </a:spcBef>
              <a:buClr>
                <a:srgbClr val="507800"/>
              </a:buClr>
              <a:buFont typeface="Arial" pitchFamily="34" charset="0"/>
              <a:buChar char="•"/>
            </a:pPr>
            <a:r>
              <a:rPr lang="en-US" altLang="zh-CN" sz="2400" b="1" kern="0" dirty="0" smtClean="0">
                <a:solidFill>
                  <a:srgbClr val="7030A0"/>
                </a:solidFill>
                <a:effectLst/>
                <a:latin typeface="Calibri" pitchFamily="34" charset="0"/>
                <a:cs typeface="Calibri" pitchFamily="34" charset="0"/>
              </a:rPr>
              <a:t>How </a:t>
            </a:r>
            <a:r>
              <a:rPr lang="en-US" altLang="zh-CN" sz="2400" b="1" kern="0" dirty="0">
                <a:solidFill>
                  <a:srgbClr val="7030A0"/>
                </a:solidFill>
                <a:effectLst/>
                <a:latin typeface="Calibri" pitchFamily="34" charset="0"/>
                <a:cs typeface="Calibri" pitchFamily="34" charset="0"/>
              </a:rPr>
              <a:t>to express matrix identities as propositional </a:t>
            </a:r>
            <a:r>
              <a:rPr lang="en-US" altLang="zh-CN" sz="2400" b="1" kern="0" dirty="0" smtClean="0">
                <a:solidFill>
                  <a:srgbClr val="7030A0"/>
                </a:solidFill>
                <a:effectLst/>
                <a:latin typeface="Calibri" pitchFamily="34" charset="0"/>
                <a:cs typeface="Calibri" pitchFamily="34" charset="0"/>
              </a:rPr>
              <a:t>circuits</a:t>
            </a:r>
            <a:r>
              <a:rPr lang="en-US" altLang="zh-CN" sz="2400" b="1" kern="0" dirty="0" smtClean="0">
                <a:solidFill>
                  <a:srgbClr val="2B7C02"/>
                </a:solidFill>
                <a:effectLst/>
                <a:latin typeface="Calibri" pitchFamily="34" charset="0"/>
                <a:cs typeface="Calibri" pitchFamily="34" charset="0"/>
              </a:rPr>
              <a:t>?</a:t>
            </a:r>
            <a:r>
              <a:rPr lang="en-US" altLang="zh-CN" sz="24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4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Matrix </a:t>
            </a:r>
            <a:r>
              <a:rPr lang="en-US" altLang="zh-CN" sz="24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</a:t>
            </a:r>
            <a:r>
              <a:rPr lang="en-US" altLang="zh-CN" sz="24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identified with </a:t>
            </a:r>
            <a:r>
              <a:rPr lang="en-US" altLang="zh-CN" sz="24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n</a:t>
            </a:r>
            <a:r>
              <a:rPr lang="en-US" altLang="zh-CN" sz="2400" b="1" kern="0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400" b="1" kern="0" baseline="3000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400" b="1" u="sng" kern="0" dirty="0">
                <a:solidFill>
                  <a:srgbClr val="2B7C02"/>
                </a:solidFill>
                <a:effectLst/>
                <a:latin typeface="Calibri" pitchFamily="34" charset="0"/>
                <a:cs typeface="Calibri" pitchFamily="34" charset="0"/>
              </a:rPr>
              <a:t>circuits</a:t>
            </a:r>
            <a:r>
              <a:rPr lang="en-US" altLang="zh-CN" sz="24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400" b="1" kern="0" dirty="0" err="1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</a:t>
            </a:r>
            <a:r>
              <a:rPr lang="en-US" altLang="zh-CN" sz="2400" b="1" kern="0" baseline="30000" dirty="0" err="1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ij</a:t>
            </a:r>
            <a:endParaRPr lang="en-US" altLang="zh-CN" sz="2400" b="1" kern="0" baseline="30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457200" indent="-457200" algn="l">
              <a:spcBef>
                <a:spcPct val="20000"/>
              </a:spcBef>
              <a:buClr>
                <a:srgbClr val="507800"/>
              </a:buClr>
              <a:buFont typeface="Arial" pitchFamily="34" charset="0"/>
              <a:buChar char="•"/>
            </a:pPr>
            <a:r>
              <a:rPr lang="en-US" altLang="zh-CN" sz="24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Matrix identities </a:t>
            </a:r>
            <a:r>
              <a:rPr lang="en-US" altLang="zh-CN" sz="24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A=B</a:t>
            </a:r>
            <a:r>
              <a:rPr lang="en-US" altLang="zh-CN" sz="24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are written as </a:t>
            </a:r>
            <a:r>
              <a:rPr lang="en-US" altLang="zh-CN" sz="24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n</a:t>
            </a:r>
            <a:r>
              <a:rPr lang="en-US" altLang="zh-CN" sz="2400" b="1" kern="0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400" b="1" kern="0" baseline="3000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4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identities </a:t>
            </a:r>
            <a:r>
              <a:rPr lang="en-US" altLang="zh-CN" sz="2400" b="1" kern="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</a:t>
            </a:r>
            <a:r>
              <a:rPr lang="en-US" altLang="zh-CN" sz="2400" b="1" kern="0" baseline="-25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ij</a:t>
            </a: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</a:t>
            </a:r>
            <a:r>
              <a:rPr lang="en-US" altLang="zh-CN" sz="2400" b="1" kern="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b</a:t>
            </a:r>
            <a:r>
              <a:rPr lang="en-US" altLang="zh-CN" sz="2400" b="1" kern="0" baseline="-25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ij</a:t>
            </a:r>
            <a:endParaRPr lang="en-US" altLang="zh-CN" sz="2400" b="1" kern="0" baseline="-25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>
              <a:spcBef>
                <a:spcPct val="20000"/>
              </a:spcBef>
              <a:buClr>
                <a:srgbClr val="507800"/>
              </a:buClr>
            </a:pPr>
            <a:endParaRPr lang="zh-CN" altLang="en-US" sz="3200" b="1" kern="0" baseline="3000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65587" y="3659925"/>
            <a:ext cx="7598536" cy="28016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00050" lvl="1" indent="-400050" algn="l">
              <a:spcBef>
                <a:spcPct val="20000"/>
              </a:spcBef>
              <a:buClr>
                <a:srgbClr val="8FAD2F"/>
              </a:buClr>
              <a:buSzPct val="60000"/>
            </a:pPr>
            <a:r>
              <a:rPr lang="en-US" altLang="zh-CN" sz="3200" b="1" kern="0" dirty="0">
                <a:solidFill>
                  <a:srgbClr val="FF33CC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Thm</a:t>
            </a:r>
            <a:r>
              <a:rPr lang="en-US" altLang="zh-CN" sz="3200" b="1" kern="0" dirty="0">
                <a:solidFill>
                  <a:srgbClr val="DDDDDD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(</a:t>
            </a:r>
            <a:r>
              <a:rPr lang="en-US" altLang="zh-CN" sz="3200" b="1" kern="0" dirty="0" err="1">
                <a:solidFill>
                  <a:srgbClr val="DDDDDD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Hrubeš</a:t>
            </a:r>
            <a:r>
              <a:rPr lang="en-US" altLang="zh-CN" sz="3200" b="1" kern="0" dirty="0">
                <a:solidFill>
                  <a:srgbClr val="DDDDDD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kern="0" dirty="0" smtClean="0">
                <a:solidFill>
                  <a:srgbClr val="DDDDDD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and T</a:t>
            </a:r>
            <a:r>
              <a:rPr lang="en-US" altLang="zh-CN" sz="3200" b="1" kern="0" dirty="0">
                <a:solidFill>
                  <a:srgbClr val="DDDDDD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. 2012):</a:t>
            </a:r>
            <a:r>
              <a:rPr lang="en-US" altLang="zh-CN" sz="3200" b="1" kern="0" dirty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Polynomial-size </a:t>
            </a:r>
          </a:p>
          <a:p>
            <a:pPr marL="400050" lvl="1" indent="-400050" algn="l">
              <a:spcBef>
                <a:spcPct val="20000"/>
              </a:spcBef>
              <a:buClr>
                <a:srgbClr val="8FAD2F"/>
              </a:buClr>
              <a:buSzPct val="60000"/>
            </a:pPr>
            <a:r>
              <a:rPr lang="en-US" altLang="zh-CN" sz="3200" b="1" kern="0" dirty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   NC</a:t>
            </a:r>
            <a:r>
              <a:rPr lang="en-US" altLang="zh-CN" sz="3200" b="1" kern="0" baseline="3000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-Frege proofs </a:t>
            </a:r>
            <a:r>
              <a:rPr lang="en-US" altLang="zh-CN" sz="3200" b="1" kern="0" dirty="0" smtClean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of</a:t>
            </a:r>
            <a:r>
              <a:rPr lang="en-US" altLang="zh-CN" sz="3200" b="1" kern="0" dirty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:</a:t>
            </a:r>
          </a:p>
          <a:p>
            <a:pPr marL="400050" lvl="1" indent="-400050" algn="l">
              <a:spcBef>
                <a:spcPct val="20000"/>
              </a:spcBef>
              <a:buClr>
                <a:srgbClr val="8FAD2F"/>
              </a:buClr>
              <a:buSzPct val="60000"/>
            </a:pPr>
            <a:r>
              <a:rPr lang="en-US" altLang="zh-CN" sz="3200" b="1" kern="0" dirty="0">
                <a:solidFill>
                  <a:srgbClr val="00B05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	 </a:t>
            </a:r>
            <a:r>
              <a:rPr lang="en-US" altLang="zh-CN" sz="3200" b="1" kern="0" dirty="0" smtClean="0">
                <a:solidFill>
                  <a:srgbClr val="00B05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            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Det(A</a:t>
            </a:r>
            <a:r>
              <a:rPr lang="en-US" altLang="zh-CN" sz="3200" b="1" kern="0" dirty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)∙Det(B)=Det(A∙B) </a:t>
            </a:r>
          </a:p>
          <a:p>
            <a:pPr marL="400050" lvl="1" indent="-400050" algn="l">
              <a:spcBef>
                <a:spcPct val="20000"/>
              </a:spcBef>
              <a:buClr>
                <a:srgbClr val="8FAD2F"/>
              </a:buClr>
              <a:buSzPct val="60000"/>
            </a:pP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    </a:t>
            </a:r>
            <a:r>
              <a:rPr lang="en-US" altLang="zh-CN" sz="3200" b="1" kern="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over </a:t>
            </a:r>
            <a:r>
              <a:rPr lang="en-US" altLang="zh-CN" sz="3200" b="1" kern="0" dirty="0" smtClean="0">
                <a:solidFill>
                  <a:srgbClr val="0066FF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GF(2)</a:t>
            </a:r>
            <a:r>
              <a:rPr lang="en-US" altLang="zh-CN" sz="3200" b="1" kern="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, where  </a:t>
            </a:r>
            <a:r>
              <a:rPr lang="en-US" altLang="zh-CN" sz="3200" b="1" kern="0" dirty="0" smtClean="0">
                <a:solidFill>
                  <a:srgbClr val="0066FF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Det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(∙)</a:t>
            </a:r>
            <a:r>
              <a:rPr lang="en-US" altLang="zh-CN" sz="3200" b="1" kern="0" dirty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200" b="1" kern="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is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200" b="1" kern="0" dirty="0" smtClean="0">
                <a:solidFill>
                  <a:srgbClr val="C6D3AD">
                    <a:lumMod val="50000"/>
                  </a:srgb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the determinant function.</a:t>
            </a:r>
            <a:endParaRPr lang="en-US" altLang="zh-CN" sz="3200" b="1" kern="0" dirty="0">
              <a:solidFill>
                <a:srgbClr val="0606C8"/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84" y="241300"/>
            <a:ext cx="8613204" cy="609600"/>
          </a:xfrm>
        </p:spPr>
        <p:txBody>
          <a:bodyPr/>
          <a:lstStyle/>
          <a:p>
            <a:pPr algn="ctr"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Case study: linear algebra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11" name="Rectangle 3"/>
          <p:cNvSpPr>
            <a:spLocks noGrp="1" noChangeArrowheads="1"/>
          </p:cNvSpPr>
          <p:nvPr>
            <p:ph idx="1"/>
          </p:nvPr>
        </p:nvSpPr>
        <p:spPr>
          <a:xfrm>
            <a:off x="701181" y="1174410"/>
            <a:ext cx="7843838" cy="1813489"/>
          </a:xfrm>
        </p:spPr>
        <p:txBody>
          <a:bodyPr/>
          <a:lstStyle/>
          <a:p>
            <a:pPr>
              <a:buClr>
                <a:srgbClr val="507800"/>
              </a:buClr>
              <a:buNone/>
            </a:pPr>
            <a:r>
              <a:rPr lang="en-US" altLang="zh-CN" sz="3600" dirty="0" smtClean="0">
                <a:solidFill>
                  <a:srgbClr val="FF33CC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Previous </a:t>
            </a:r>
            <a:r>
              <a:rPr lang="en-US" altLang="zh-CN" sz="3600" dirty="0">
                <a:solidFill>
                  <a:srgbClr val="FF33CC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work</a:t>
            </a:r>
            <a:r>
              <a:rPr lang="en-US" altLang="zh-CN" sz="3600" dirty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: </a:t>
            </a:r>
            <a:r>
              <a:rPr lang="en-US" altLang="zh-CN" sz="3600" dirty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Soltys and </a:t>
            </a:r>
            <a:r>
              <a:rPr lang="en-US" altLang="zh-CN" sz="36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Cook (‘</a:t>
            </a:r>
            <a:r>
              <a:rPr lang="en-US" altLang="zh-CN" sz="3600" dirty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04</a:t>
            </a:r>
            <a:r>
              <a:rPr lang="en-US" altLang="zh-CN" sz="36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): </a:t>
            </a:r>
            <a:r>
              <a:rPr lang="en-US" altLang="zh-CN" sz="3600" dirty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poly-size</a:t>
            </a:r>
            <a:r>
              <a:rPr lang="en-US" altLang="zh-CN" sz="3600" dirty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600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Extended Frege </a:t>
            </a:r>
            <a:r>
              <a:rPr lang="en-US" altLang="zh-CN" sz="3600" dirty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proofs for hard-matrix identities like </a:t>
            </a:r>
            <a:r>
              <a:rPr lang="en-US" altLang="zh-CN" sz="3600" dirty="0" err="1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INV</a:t>
            </a:r>
            <a:r>
              <a:rPr lang="en-US" altLang="zh-CN" sz="3600" baseline="-25000" dirty="0" err="1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</a:t>
            </a:r>
            <a:endParaRPr lang="en-US" altLang="zh-CN" sz="3600" baseline="-25000" dirty="0">
              <a:solidFill>
                <a:srgbClr val="0606C8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lvl="0">
              <a:buClr>
                <a:srgbClr val="507800"/>
              </a:buClr>
              <a:buNone/>
            </a:pPr>
            <a:endParaRPr lang="en-US" altLang="zh-CN" sz="3600" dirty="0">
              <a:solidFill>
                <a:srgbClr val="C000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>
              <a:buNone/>
            </a:pPr>
            <a:endParaRPr lang="en-US" altLang="zh-CN" sz="3600" dirty="0" smtClean="0">
              <a:solidFill>
                <a:srgbClr val="7030A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21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800" fill="hold"/>
                                        <p:tgtEl>
                                          <p:spTgt spid="9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48148E-6 L -4.44444E-6 -0.42592 " pathEditMode="relative" rAng="0" ptsTypes="AA">
                                      <p:cBhvr>
                                        <p:cTn id="12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9" grpId="1" animBg="1"/>
      <p:bldP spid="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12124" y="1037621"/>
            <a:ext cx="8079056" cy="4770751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From this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we 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can already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efficiently prove other 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statements like: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AB=I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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BA=I</a:t>
            </a:r>
            <a:endParaRPr lang="en-US" altLang="zh-CN" sz="3200" b="1" dirty="0">
              <a:solidFill>
                <a:srgbClr val="328F03"/>
              </a:solidFill>
              <a:latin typeface="Calibri" pitchFamily="34" charset="0"/>
              <a:ea typeface="Gulim" pitchFamily="34" charset="-127"/>
              <a:cs typeface="Calibri" pitchFamily="34" charset="0"/>
              <a:sym typeface="Wingdings" pitchFamily="2" charset="2"/>
            </a:endParaRPr>
          </a:p>
          <a:p>
            <a:pPr lvl="1">
              <a:buFont typeface="Wingdings" pitchFamily="2" charset="2"/>
              <a:buChar char="l"/>
            </a:pP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(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AB)</a:t>
            </a:r>
            <a:r>
              <a:rPr lang="en-US" altLang="zh-CN" sz="3200" b="1" baseline="30000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-1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=B</a:t>
            </a:r>
            <a:r>
              <a:rPr lang="en-US" altLang="zh-CN" sz="3200" b="1" baseline="30000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-1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A</a:t>
            </a:r>
            <a:r>
              <a:rPr lang="en-US" altLang="zh-CN" sz="3200" b="1" baseline="30000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-1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CN" sz="3600" b="1" dirty="0">
                <a:solidFill>
                  <a:srgbClr val="FF33CC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Cofactor </a:t>
            </a:r>
            <a:r>
              <a:rPr lang="en-US" altLang="zh-CN" sz="3600" b="1" dirty="0" smtClean="0">
                <a:solidFill>
                  <a:srgbClr val="FF33CC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expansion</a:t>
            </a:r>
            <a:endParaRPr lang="en-US" altLang="zh-CN" sz="36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lvl="1">
              <a:buFont typeface="Wingdings" pitchFamily="2" charset="2"/>
              <a:buChar char="l"/>
            </a:pPr>
            <a:r>
              <a:rPr lang="en-US" altLang="zh-CN" sz="3600" b="1" dirty="0" smtClean="0">
                <a:solidFill>
                  <a:srgbClr val="FF33CC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Cayley-Hamilton Theorem</a:t>
            </a:r>
          </a:p>
          <a:p>
            <a:pPr lvl="1">
              <a:buFont typeface="Wingdings" pitchFamily="2" charset="2"/>
              <a:buChar char="l"/>
            </a:pPr>
            <a:r>
              <a:rPr lang="en-US" altLang="zh-CN" sz="36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etc.</a:t>
            </a:r>
            <a:endParaRPr lang="en-US" altLang="zh-CN" sz="36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None/>
            </a:pPr>
            <a:r>
              <a:rPr lang="en-US" altLang="zh-CN" sz="2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        </a:t>
            </a:r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sz="24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84" y="241300"/>
            <a:ext cx="8613204" cy="609600"/>
          </a:xfrm>
        </p:spPr>
        <p:txBody>
          <a:bodyPr/>
          <a:lstStyle/>
          <a:p>
            <a:pPr algn="ctr"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Consequences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17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 bwMode="auto">
          <a:xfrm>
            <a:off x="224897" y="4994909"/>
            <a:ext cx="8184588" cy="1684205"/>
          </a:xfrm>
          <a:custGeom>
            <a:avLst/>
            <a:gdLst>
              <a:gd name="connsiteX0" fmla="*/ 1830271 w 8497401"/>
              <a:gd name="connsiteY0" fmla="*/ 44388 h 2334827"/>
              <a:gd name="connsiteX1" fmla="*/ 720562 w 8497401"/>
              <a:gd name="connsiteY1" fmla="*/ 53266 h 2334827"/>
              <a:gd name="connsiteX2" fmla="*/ 614030 w 8497401"/>
              <a:gd name="connsiteY2" fmla="*/ 71021 h 2334827"/>
              <a:gd name="connsiteX3" fmla="*/ 534131 w 8497401"/>
              <a:gd name="connsiteY3" fmla="*/ 88776 h 2334827"/>
              <a:gd name="connsiteX4" fmla="*/ 507498 w 8497401"/>
              <a:gd name="connsiteY4" fmla="*/ 97654 h 2334827"/>
              <a:gd name="connsiteX5" fmla="*/ 418721 w 8497401"/>
              <a:gd name="connsiteY5" fmla="*/ 115409 h 2334827"/>
              <a:gd name="connsiteX6" fmla="*/ 392088 w 8497401"/>
              <a:gd name="connsiteY6" fmla="*/ 124287 h 2334827"/>
              <a:gd name="connsiteX7" fmla="*/ 338822 w 8497401"/>
              <a:gd name="connsiteY7" fmla="*/ 159798 h 2334827"/>
              <a:gd name="connsiteX8" fmla="*/ 321067 w 8497401"/>
              <a:gd name="connsiteY8" fmla="*/ 186431 h 2334827"/>
              <a:gd name="connsiteX9" fmla="*/ 303311 w 8497401"/>
              <a:gd name="connsiteY9" fmla="*/ 204186 h 2334827"/>
              <a:gd name="connsiteX10" fmla="*/ 294434 w 8497401"/>
              <a:gd name="connsiteY10" fmla="*/ 230819 h 2334827"/>
              <a:gd name="connsiteX11" fmla="*/ 223412 w 8497401"/>
              <a:gd name="connsiteY11" fmla="*/ 346229 h 2334827"/>
              <a:gd name="connsiteX12" fmla="*/ 170146 w 8497401"/>
              <a:gd name="connsiteY12" fmla="*/ 399495 h 2334827"/>
              <a:gd name="connsiteX13" fmla="*/ 134636 w 8497401"/>
              <a:gd name="connsiteY13" fmla="*/ 435006 h 2334827"/>
              <a:gd name="connsiteX14" fmla="*/ 125758 w 8497401"/>
              <a:gd name="connsiteY14" fmla="*/ 461639 h 2334827"/>
              <a:gd name="connsiteX15" fmla="*/ 108003 w 8497401"/>
              <a:gd name="connsiteY15" fmla="*/ 488272 h 2334827"/>
              <a:gd name="connsiteX16" fmla="*/ 90247 w 8497401"/>
              <a:gd name="connsiteY16" fmla="*/ 541538 h 2334827"/>
              <a:gd name="connsiteX17" fmla="*/ 72492 w 8497401"/>
              <a:gd name="connsiteY17" fmla="*/ 648070 h 2334827"/>
              <a:gd name="connsiteX18" fmla="*/ 54737 w 8497401"/>
              <a:gd name="connsiteY18" fmla="*/ 719091 h 2334827"/>
              <a:gd name="connsiteX19" fmla="*/ 45859 w 8497401"/>
              <a:gd name="connsiteY19" fmla="*/ 745724 h 2334827"/>
              <a:gd name="connsiteX20" fmla="*/ 28104 w 8497401"/>
              <a:gd name="connsiteY20" fmla="*/ 816745 h 2334827"/>
              <a:gd name="connsiteX21" fmla="*/ 10348 w 8497401"/>
              <a:gd name="connsiteY21" fmla="*/ 878889 h 2334827"/>
              <a:gd name="connsiteX22" fmla="*/ 10348 w 8497401"/>
              <a:gd name="connsiteY22" fmla="*/ 1180730 h 2334827"/>
              <a:gd name="connsiteX23" fmla="*/ 19226 w 8497401"/>
              <a:gd name="connsiteY23" fmla="*/ 1207363 h 2334827"/>
              <a:gd name="connsiteX24" fmla="*/ 28104 w 8497401"/>
              <a:gd name="connsiteY24" fmla="*/ 1269507 h 2334827"/>
              <a:gd name="connsiteX25" fmla="*/ 45859 w 8497401"/>
              <a:gd name="connsiteY25" fmla="*/ 1322773 h 2334827"/>
              <a:gd name="connsiteX26" fmla="*/ 63614 w 8497401"/>
              <a:gd name="connsiteY26" fmla="*/ 1438182 h 2334827"/>
              <a:gd name="connsiteX27" fmla="*/ 81370 w 8497401"/>
              <a:gd name="connsiteY27" fmla="*/ 1509204 h 2334827"/>
              <a:gd name="connsiteX28" fmla="*/ 99125 w 8497401"/>
              <a:gd name="connsiteY28" fmla="*/ 1562470 h 2334827"/>
              <a:gd name="connsiteX29" fmla="*/ 116880 w 8497401"/>
              <a:gd name="connsiteY29" fmla="*/ 1589103 h 2334827"/>
              <a:gd name="connsiteX30" fmla="*/ 143513 w 8497401"/>
              <a:gd name="connsiteY30" fmla="*/ 1686757 h 2334827"/>
              <a:gd name="connsiteX31" fmla="*/ 152391 w 8497401"/>
              <a:gd name="connsiteY31" fmla="*/ 1713390 h 2334827"/>
              <a:gd name="connsiteX32" fmla="*/ 187902 w 8497401"/>
              <a:gd name="connsiteY32" fmla="*/ 1793289 h 2334827"/>
              <a:gd name="connsiteX33" fmla="*/ 232290 w 8497401"/>
              <a:gd name="connsiteY33" fmla="*/ 1899821 h 2334827"/>
              <a:gd name="connsiteX34" fmla="*/ 258923 w 8497401"/>
              <a:gd name="connsiteY34" fmla="*/ 1961965 h 2334827"/>
              <a:gd name="connsiteX35" fmla="*/ 285556 w 8497401"/>
              <a:gd name="connsiteY35" fmla="*/ 1997475 h 2334827"/>
              <a:gd name="connsiteX36" fmla="*/ 321067 w 8497401"/>
              <a:gd name="connsiteY36" fmla="*/ 2068497 h 2334827"/>
              <a:gd name="connsiteX37" fmla="*/ 338822 w 8497401"/>
              <a:gd name="connsiteY37" fmla="*/ 2104008 h 2334827"/>
              <a:gd name="connsiteX38" fmla="*/ 347700 w 8497401"/>
              <a:gd name="connsiteY38" fmla="*/ 2130641 h 2334827"/>
              <a:gd name="connsiteX39" fmla="*/ 400966 w 8497401"/>
              <a:gd name="connsiteY39" fmla="*/ 2201662 h 2334827"/>
              <a:gd name="connsiteX40" fmla="*/ 445354 w 8497401"/>
              <a:gd name="connsiteY40" fmla="*/ 2237173 h 2334827"/>
              <a:gd name="connsiteX41" fmla="*/ 489743 w 8497401"/>
              <a:gd name="connsiteY41" fmla="*/ 2272683 h 2334827"/>
              <a:gd name="connsiteX42" fmla="*/ 516376 w 8497401"/>
              <a:gd name="connsiteY42" fmla="*/ 2299316 h 2334827"/>
              <a:gd name="connsiteX43" fmla="*/ 560764 w 8497401"/>
              <a:gd name="connsiteY43" fmla="*/ 2317072 h 2334827"/>
              <a:gd name="connsiteX44" fmla="*/ 658418 w 8497401"/>
              <a:gd name="connsiteY44" fmla="*/ 2334827 h 2334827"/>
              <a:gd name="connsiteX45" fmla="*/ 2469463 w 8497401"/>
              <a:gd name="connsiteY45" fmla="*/ 2317072 h 2334827"/>
              <a:gd name="connsiteX46" fmla="*/ 2629261 w 8497401"/>
              <a:gd name="connsiteY46" fmla="*/ 2290439 h 2334827"/>
              <a:gd name="connsiteX47" fmla="*/ 2664772 w 8497401"/>
              <a:gd name="connsiteY47" fmla="*/ 2281561 h 2334827"/>
              <a:gd name="connsiteX48" fmla="*/ 2762426 w 8497401"/>
              <a:gd name="connsiteY48" fmla="*/ 2272683 h 2334827"/>
              <a:gd name="connsiteX49" fmla="*/ 2851203 w 8497401"/>
              <a:gd name="connsiteY49" fmla="*/ 2246050 h 2334827"/>
              <a:gd name="connsiteX50" fmla="*/ 2886713 w 8497401"/>
              <a:gd name="connsiteY50" fmla="*/ 2228295 h 2334827"/>
              <a:gd name="connsiteX51" fmla="*/ 2957735 w 8497401"/>
              <a:gd name="connsiteY51" fmla="*/ 2210540 h 2334827"/>
              <a:gd name="connsiteX52" fmla="*/ 3011001 w 8497401"/>
              <a:gd name="connsiteY52" fmla="*/ 2192784 h 2334827"/>
              <a:gd name="connsiteX53" fmla="*/ 3082022 w 8497401"/>
              <a:gd name="connsiteY53" fmla="*/ 2175029 h 2334827"/>
              <a:gd name="connsiteX54" fmla="*/ 3126410 w 8497401"/>
              <a:gd name="connsiteY54" fmla="*/ 2157274 h 2334827"/>
              <a:gd name="connsiteX55" fmla="*/ 3161921 w 8497401"/>
              <a:gd name="connsiteY55" fmla="*/ 2139518 h 2334827"/>
              <a:gd name="connsiteX56" fmla="*/ 3188554 w 8497401"/>
              <a:gd name="connsiteY56" fmla="*/ 2130641 h 2334827"/>
              <a:gd name="connsiteX57" fmla="*/ 3268453 w 8497401"/>
              <a:gd name="connsiteY57" fmla="*/ 2077375 h 2334827"/>
              <a:gd name="connsiteX58" fmla="*/ 3295086 w 8497401"/>
              <a:gd name="connsiteY58" fmla="*/ 2059619 h 2334827"/>
              <a:gd name="connsiteX59" fmla="*/ 3348352 w 8497401"/>
              <a:gd name="connsiteY59" fmla="*/ 2024109 h 2334827"/>
              <a:gd name="connsiteX60" fmla="*/ 3401618 w 8497401"/>
              <a:gd name="connsiteY60" fmla="*/ 1988598 h 2334827"/>
              <a:gd name="connsiteX61" fmla="*/ 3472640 w 8497401"/>
              <a:gd name="connsiteY61" fmla="*/ 1970842 h 2334827"/>
              <a:gd name="connsiteX62" fmla="*/ 3561416 w 8497401"/>
              <a:gd name="connsiteY62" fmla="*/ 1944209 h 2334827"/>
              <a:gd name="connsiteX63" fmla="*/ 3667948 w 8497401"/>
              <a:gd name="connsiteY63" fmla="*/ 1935332 h 2334827"/>
              <a:gd name="connsiteX64" fmla="*/ 3854379 w 8497401"/>
              <a:gd name="connsiteY64" fmla="*/ 1926454 h 2334827"/>
              <a:gd name="connsiteX65" fmla="*/ 5221541 w 8497401"/>
              <a:gd name="connsiteY65" fmla="*/ 1944209 h 2334827"/>
              <a:gd name="connsiteX66" fmla="*/ 5798589 w 8497401"/>
              <a:gd name="connsiteY66" fmla="*/ 1935332 h 2334827"/>
              <a:gd name="connsiteX67" fmla="*/ 5860733 w 8497401"/>
              <a:gd name="connsiteY67" fmla="*/ 1917576 h 2334827"/>
              <a:gd name="connsiteX68" fmla="*/ 5931754 w 8497401"/>
              <a:gd name="connsiteY68" fmla="*/ 1899821 h 2334827"/>
              <a:gd name="connsiteX69" fmla="*/ 5958387 w 8497401"/>
              <a:gd name="connsiteY69" fmla="*/ 1890943 h 2334827"/>
              <a:gd name="connsiteX70" fmla="*/ 6029409 w 8497401"/>
              <a:gd name="connsiteY70" fmla="*/ 1882066 h 2334827"/>
              <a:gd name="connsiteX71" fmla="*/ 6073797 w 8497401"/>
              <a:gd name="connsiteY71" fmla="*/ 1864310 h 2334827"/>
              <a:gd name="connsiteX72" fmla="*/ 6171451 w 8497401"/>
              <a:gd name="connsiteY72" fmla="*/ 1846555 h 2334827"/>
              <a:gd name="connsiteX73" fmla="*/ 6384515 w 8497401"/>
              <a:gd name="connsiteY73" fmla="*/ 1837677 h 2334827"/>
              <a:gd name="connsiteX74" fmla="*/ 6633090 w 8497401"/>
              <a:gd name="connsiteY74" fmla="*/ 1828800 h 2334827"/>
              <a:gd name="connsiteX75" fmla="*/ 6979319 w 8497401"/>
              <a:gd name="connsiteY75" fmla="*/ 1811044 h 2334827"/>
              <a:gd name="connsiteX76" fmla="*/ 7023708 w 8497401"/>
              <a:gd name="connsiteY76" fmla="*/ 1802167 h 2334827"/>
              <a:gd name="connsiteX77" fmla="*/ 7076974 w 8497401"/>
              <a:gd name="connsiteY77" fmla="*/ 1793289 h 2334827"/>
              <a:gd name="connsiteX78" fmla="*/ 7139117 w 8497401"/>
              <a:gd name="connsiteY78" fmla="*/ 1775534 h 2334827"/>
              <a:gd name="connsiteX79" fmla="*/ 7210139 w 8497401"/>
              <a:gd name="connsiteY79" fmla="*/ 1757778 h 2334827"/>
              <a:gd name="connsiteX80" fmla="*/ 7236772 w 8497401"/>
              <a:gd name="connsiteY80" fmla="*/ 1748901 h 2334827"/>
              <a:gd name="connsiteX81" fmla="*/ 7272282 w 8497401"/>
              <a:gd name="connsiteY81" fmla="*/ 1740023 h 2334827"/>
              <a:gd name="connsiteX82" fmla="*/ 7325548 w 8497401"/>
              <a:gd name="connsiteY82" fmla="*/ 1722268 h 2334827"/>
              <a:gd name="connsiteX83" fmla="*/ 7405447 w 8497401"/>
              <a:gd name="connsiteY83" fmla="*/ 1686757 h 2334827"/>
              <a:gd name="connsiteX84" fmla="*/ 7440958 w 8497401"/>
              <a:gd name="connsiteY84" fmla="*/ 1677879 h 2334827"/>
              <a:gd name="connsiteX85" fmla="*/ 7485346 w 8497401"/>
              <a:gd name="connsiteY85" fmla="*/ 1651246 h 2334827"/>
              <a:gd name="connsiteX86" fmla="*/ 7511979 w 8497401"/>
              <a:gd name="connsiteY86" fmla="*/ 1642369 h 2334827"/>
              <a:gd name="connsiteX87" fmla="*/ 7556368 w 8497401"/>
              <a:gd name="connsiteY87" fmla="*/ 1615736 h 2334827"/>
              <a:gd name="connsiteX88" fmla="*/ 7609634 w 8497401"/>
              <a:gd name="connsiteY88" fmla="*/ 1553592 h 2334827"/>
              <a:gd name="connsiteX89" fmla="*/ 7636267 w 8497401"/>
              <a:gd name="connsiteY89" fmla="*/ 1526959 h 2334827"/>
              <a:gd name="connsiteX90" fmla="*/ 7662900 w 8497401"/>
              <a:gd name="connsiteY90" fmla="*/ 1518081 h 2334827"/>
              <a:gd name="connsiteX91" fmla="*/ 7742799 w 8497401"/>
              <a:gd name="connsiteY91" fmla="*/ 1447060 h 2334827"/>
              <a:gd name="connsiteX92" fmla="*/ 7796065 w 8497401"/>
              <a:gd name="connsiteY92" fmla="*/ 1411549 h 2334827"/>
              <a:gd name="connsiteX93" fmla="*/ 7840453 w 8497401"/>
              <a:gd name="connsiteY93" fmla="*/ 1358283 h 2334827"/>
              <a:gd name="connsiteX94" fmla="*/ 7884842 w 8497401"/>
              <a:gd name="connsiteY94" fmla="*/ 1313895 h 2334827"/>
              <a:gd name="connsiteX95" fmla="*/ 7902597 w 8497401"/>
              <a:gd name="connsiteY95" fmla="*/ 1278384 h 2334827"/>
              <a:gd name="connsiteX96" fmla="*/ 7929230 w 8497401"/>
              <a:gd name="connsiteY96" fmla="*/ 1251751 h 2334827"/>
              <a:gd name="connsiteX97" fmla="*/ 7946985 w 8497401"/>
              <a:gd name="connsiteY97" fmla="*/ 1225118 h 2334827"/>
              <a:gd name="connsiteX98" fmla="*/ 7964741 w 8497401"/>
              <a:gd name="connsiteY98" fmla="*/ 1207363 h 2334827"/>
              <a:gd name="connsiteX99" fmla="*/ 7991374 w 8497401"/>
              <a:gd name="connsiteY99" fmla="*/ 1171852 h 2334827"/>
              <a:gd name="connsiteX100" fmla="*/ 8026884 w 8497401"/>
              <a:gd name="connsiteY100" fmla="*/ 1145219 h 2334827"/>
              <a:gd name="connsiteX101" fmla="*/ 8071273 w 8497401"/>
              <a:gd name="connsiteY101" fmla="*/ 1100831 h 2334827"/>
              <a:gd name="connsiteX102" fmla="*/ 8080150 w 8497401"/>
              <a:gd name="connsiteY102" fmla="*/ 1074198 h 2334827"/>
              <a:gd name="connsiteX103" fmla="*/ 8106783 w 8497401"/>
              <a:gd name="connsiteY103" fmla="*/ 1056442 h 2334827"/>
              <a:gd name="connsiteX104" fmla="*/ 8142294 w 8497401"/>
              <a:gd name="connsiteY104" fmla="*/ 1020932 h 2334827"/>
              <a:gd name="connsiteX105" fmla="*/ 8151172 w 8497401"/>
              <a:gd name="connsiteY105" fmla="*/ 994299 h 2334827"/>
              <a:gd name="connsiteX106" fmla="*/ 8177805 w 8497401"/>
              <a:gd name="connsiteY106" fmla="*/ 976543 h 2334827"/>
              <a:gd name="connsiteX107" fmla="*/ 8213315 w 8497401"/>
              <a:gd name="connsiteY107" fmla="*/ 949910 h 2334827"/>
              <a:gd name="connsiteX108" fmla="*/ 8248826 w 8497401"/>
              <a:gd name="connsiteY108" fmla="*/ 896644 h 2334827"/>
              <a:gd name="connsiteX109" fmla="*/ 8266581 w 8497401"/>
              <a:gd name="connsiteY109" fmla="*/ 870011 h 2334827"/>
              <a:gd name="connsiteX110" fmla="*/ 8284337 w 8497401"/>
              <a:gd name="connsiteY110" fmla="*/ 852256 h 2334827"/>
              <a:gd name="connsiteX111" fmla="*/ 8328725 w 8497401"/>
              <a:gd name="connsiteY111" fmla="*/ 790112 h 2334827"/>
              <a:gd name="connsiteX112" fmla="*/ 8390869 w 8497401"/>
              <a:gd name="connsiteY112" fmla="*/ 710213 h 2334827"/>
              <a:gd name="connsiteX113" fmla="*/ 8417502 w 8497401"/>
              <a:gd name="connsiteY113" fmla="*/ 674703 h 2334827"/>
              <a:gd name="connsiteX114" fmla="*/ 8426379 w 8497401"/>
              <a:gd name="connsiteY114" fmla="*/ 621437 h 2334827"/>
              <a:gd name="connsiteX115" fmla="*/ 8444135 w 8497401"/>
              <a:gd name="connsiteY115" fmla="*/ 568171 h 2334827"/>
              <a:gd name="connsiteX116" fmla="*/ 8461890 w 8497401"/>
              <a:gd name="connsiteY116" fmla="*/ 506027 h 2334827"/>
              <a:gd name="connsiteX117" fmla="*/ 8470768 w 8497401"/>
              <a:gd name="connsiteY117" fmla="*/ 479394 h 2334827"/>
              <a:gd name="connsiteX118" fmla="*/ 8479645 w 8497401"/>
              <a:gd name="connsiteY118" fmla="*/ 443883 h 2334827"/>
              <a:gd name="connsiteX119" fmla="*/ 8497401 w 8497401"/>
              <a:gd name="connsiteY119" fmla="*/ 390617 h 2334827"/>
              <a:gd name="connsiteX120" fmla="*/ 8488523 w 8497401"/>
              <a:gd name="connsiteY120" fmla="*/ 195309 h 2334827"/>
              <a:gd name="connsiteX121" fmla="*/ 8435257 w 8497401"/>
              <a:gd name="connsiteY121" fmla="*/ 142042 h 2334827"/>
              <a:gd name="connsiteX122" fmla="*/ 8355358 w 8497401"/>
              <a:gd name="connsiteY122" fmla="*/ 97654 h 2334827"/>
              <a:gd name="connsiteX123" fmla="*/ 8302092 w 8497401"/>
              <a:gd name="connsiteY123" fmla="*/ 88776 h 2334827"/>
              <a:gd name="connsiteX124" fmla="*/ 7742799 w 8497401"/>
              <a:gd name="connsiteY124" fmla="*/ 79899 h 2334827"/>
              <a:gd name="connsiteX125" fmla="*/ 7716166 w 8497401"/>
              <a:gd name="connsiteY125" fmla="*/ 71021 h 2334827"/>
              <a:gd name="connsiteX126" fmla="*/ 7636267 w 8497401"/>
              <a:gd name="connsiteY126" fmla="*/ 53266 h 2334827"/>
              <a:gd name="connsiteX127" fmla="*/ 7529735 w 8497401"/>
              <a:gd name="connsiteY127" fmla="*/ 26633 h 2334827"/>
              <a:gd name="connsiteX128" fmla="*/ 7440958 w 8497401"/>
              <a:gd name="connsiteY128" fmla="*/ 8877 h 2334827"/>
              <a:gd name="connsiteX129" fmla="*/ 7369937 w 8497401"/>
              <a:gd name="connsiteY129" fmla="*/ 0 h 2334827"/>
              <a:gd name="connsiteX130" fmla="*/ 7174628 w 8497401"/>
              <a:gd name="connsiteY130" fmla="*/ 8877 h 2334827"/>
              <a:gd name="connsiteX131" fmla="*/ 7112484 w 8497401"/>
              <a:gd name="connsiteY131" fmla="*/ 26633 h 2334827"/>
              <a:gd name="connsiteX132" fmla="*/ 7041463 w 8497401"/>
              <a:gd name="connsiteY132" fmla="*/ 44388 h 2334827"/>
              <a:gd name="connsiteX133" fmla="*/ 7014830 w 8497401"/>
              <a:gd name="connsiteY133" fmla="*/ 53266 h 2334827"/>
              <a:gd name="connsiteX134" fmla="*/ 6704111 w 8497401"/>
              <a:gd name="connsiteY134" fmla="*/ 62143 h 2334827"/>
              <a:gd name="connsiteX135" fmla="*/ 6295739 w 8497401"/>
              <a:gd name="connsiteY135" fmla="*/ 79899 h 2334827"/>
              <a:gd name="connsiteX136" fmla="*/ 6002776 w 8497401"/>
              <a:gd name="connsiteY136" fmla="*/ 97654 h 2334827"/>
              <a:gd name="connsiteX137" fmla="*/ 5461238 w 8497401"/>
              <a:gd name="connsiteY137" fmla="*/ 106532 h 2334827"/>
              <a:gd name="connsiteX138" fmla="*/ 5008477 w 8497401"/>
              <a:gd name="connsiteY138" fmla="*/ 97654 h 2334827"/>
              <a:gd name="connsiteX139" fmla="*/ 4972966 w 8497401"/>
              <a:gd name="connsiteY139" fmla="*/ 88776 h 2334827"/>
              <a:gd name="connsiteX140" fmla="*/ 4901944 w 8497401"/>
              <a:gd name="connsiteY140" fmla="*/ 79899 h 2334827"/>
              <a:gd name="connsiteX141" fmla="*/ 4644492 w 8497401"/>
              <a:gd name="connsiteY141" fmla="*/ 71021 h 2334827"/>
              <a:gd name="connsiteX142" fmla="*/ 4440306 w 8497401"/>
              <a:gd name="connsiteY142" fmla="*/ 62143 h 2334827"/>
              <a:gd name="connsiteX143" fmla="*/ 2744671 w 8497401"/>
              <a:gd name="connsiteY143" fmla="*/ 71021 h 2334827"/>
              <a:gd name="connsiteX144" fmla="*/ 2567117 w 8497401"/>
              <a:gd name="connsiteY144" fmla="*/ 79899 h 2334827"/>
              <a:gd name="connsiteX145" fmla="*/ 2069968 w 8497401"/>
              <a:gd name="connsiteY145" fmla="*/ 71021 h 2334827"/>
              <a:gd name="connsiteX146" fmla="*/ 1990069 w 8497401"/>
              <a:gd name="connsiteY146" fmla="*/ 53266 h 2334827"/>
              <a:gd name="connsiteX147" fmla="*/ 1936803 w 8497401"/>
              <a:gd name="connsiteY147" fmla="*/ 35510 h 2334827"/>
              <a:gd name="connsiteX148" fmla="*/ 1830271 w 8497401"/>
              <a:gd name="connsiteY148" fmla="*/ 44388 h 2334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8497401" h="2334827">
                <a:moveTo>
                  <a:pt x="1830271" y="44388"/>
                </a:moveTo>
                <a:lnTo>
                  <a:pt x="720562" y="53266"/>
                </a:lnTo>
                <a:cubicBezTo>
                  <a:pt x="615015" y="54841"/>
                  <a:pt x="671793" y="56580"/>
                  <a:pt x="614030" y="71021"/>
                </a:cubicBezTo>
                <a:cubicBezTo>
                  <a:pt x="540818" y="89325"/>
                  <a:pt x="597914" y="70553"/>
                  <a:pt x="534131" y="88776"/>
                </a:cubicBezTo>
                <a:cubicBezTo>
                  <a:pt x="525133" y="91347"/>
                  <a:pt x="516616" y="95550"/>
                  <a:pt x="507498" y="97654"/>
                </a:cubicBezTo>
                <a:cubicBezTo>
                  <a:pt x="478092" y="104440"/>
                  <a:pt x="447351" y="105865"/>
                  <a:pt x="418721" y="115409"/>
                </a:cubicBezTo>
                <a:cubicBezTo>
                  <a:pt x="409843" y="118368"/>
                  <a:pt x="400268" y="119742"/>
                  <a:pt x="392088" y="124287"/>
                </a:cubicBezTo>
                <a:cubicBezTo>
                  <a:pt x="373434" y="134650"/>
                  <a:pt x="338822" y="159798"/>
                  <a:pt x="338822" y="159798"/>
                </a:cubicBezTo>
                <a:cubicBezTo>
                  <a:pt x="332904" y="168676"/>
                  <a:pt x="327732" y="178100"/>
                  <a:pt x="321067" y="186431"/>
                </a:cubicBezTo>
                <a:cubicBezTo>
                  <a:pt x="315838" y="192967"/>
                  <a:pt x="307617" y="197009"/>
                  <a:pt x="303311" y="204186"/>
                </a:cubicBezTo>
                <a:cubicBezTo>
                  <a:pt x="298496" y="212210"/>
                  <a:pt x="298120" y="222218"/>
                  <a:pt x="294434" y="230819"/>
                </a:cubicBezTo>
                <a:cubicBezTo>
                  <a:pt x="279779" y="265014"/>
                  <a:pt x="241896" y="327745"/>
                  <a:pt x="223412" y="346229"/>
                </a:cubicBezTo>
                <a:lnTo>
                  <a:pt x="170146" y="399495"/>
                </a:lnTo>
                <a:lnTo>
                  <a:pt x="134636" y="435006"/>
                </a:lnTo>
                <a:cubicBezTo>
                  <a:pt x="131677" y="443884"/>
                  <a:pt x="129943" y="453269"/>
                  <a:pt x="125758" y="461639"/>
                </a:cubicBezTo>
                <a:cubicBezTo>
                  <a:pt x="120986" y="471182"/>
                  <a:pt x="112336" y="478522"/>
                  <a:pt x="108003" y="488272"/>
                </a:cubicBezTo>
                <a:cubicBezTo>
                  <a:pt x="100402" y="505375"/>
                  <a:pt x="90247" y="541538"/>
                  <a:pt x="90247" y="541538"/>
                </a:cubicBezTo>
                <a:cubicBezTo>
                  <a:pt x="84329" y="577049"/>
                  <a:pt x="81223" y="613144"/>
                  <a:pt x="72492" y="648070"/>
                </a:cubicBezTo>
                <a:cubicBezTo>
                  <a:pt x="66574" y="671744"/>
                  <a:pt x="62454" y="695941"/>
                  <a:pt x="54737" y="719091"/>
                </a:cubicBezTo>
                <a:cubicBezTo>
                  <a:pt x="51778" y="727969"/>
                  <a:pt x="48321" y="736696"/>
                  <a:pt x="45859" y="745724"/>
                </a:cubicBezTo>
                <a:cubicBezTo>
                  <a:pt x="39438" y="769266"/>
                  <a:pt x="35821" y="793595"/>
                  <a:pt x="28104" y="816745"/>
                </a:cubicBezTo>
                <a:cubicBezTo>
                  <a:pt x="15367" y="854953"/>
                  <a:pt x="21496" y="834300"/>
                  <a:pt x="10348" y="878889"/>
                </a:cubicBezTo>
                <a:cubicBezTo>
                  <a:pt x="-2638" y="1021744"/>
                  <a:pt x="-4239" y="991090"/>
                  <a:pt x="10348" y="1180730"/>
                </a:cubicBezTo>
                <a:cubicBezTo>
                  <a:pt x="11066" y="1190060"/>
                  <a:pt x="16267" y="1198485"/>
                  <a:pt x="19226" y="1207363"/>
                </a:cubicBezTo>
                <a:cubicBezTo>
                  <a:pt x="22185" y="1228078"/>
                  <a:pt x="23399" y="1249118"/>
                  <a:pt x="28104" y="1269507"/>
                </a:cubicBezTo>
                <a:cubicBezTo>
                  <a:pt x="32312" y="1287743"/>
                  <a:pt x="45859" y="1322773"/>
                  <a:pt x="45859" y="1322773"/>
                </a:cubicBezTo>
                <a:cubicBezTo>
                  <a:pt x="52709" y="1377574"/>
                  <a:pt x="52524" y="1390127"/>
                  <a:pt x="63614" y="1438182"/>
                </a:cubicBezTo>
                <a:cubicBezTo>
                  <a:pt x="69101" y="1461960"/>
                  <a:pt x="73653" y="1486054"/>
                  <a:pt x="81370" y="1509204"/>
                </a:cubicBezTo>
                <a:cubicBezTo>
                  <a:pt x="87288" y="1526959"/>
                  <a:pt x="88744" y="1546897"/>
                  <a:pt x="99125" y="1562470"/>
                </a:cubicBezTo>
                <a:lnTo>
                  <a:pt x="116880" y="1589103"/>
                </a:lnTo>
                <a:cubicBezTo>
                  <a:pt x="129428" y="1651841"/>
                  <a:pt x="120987" y="1619179"/>
                  <a:pt x="143513" y="1686757"/>
                </a:cubicBezTo>
                <a:cubicBezTo>
                  <a:pt x="146472" y="1695635"/>
                  <a:pt x="148206" y="1705020"/>
                  <a:pt x="152391" y="1713390"/>
                </a:cubicBezTo>
                <a:cubicBezTo>
                  <a:pt x="165974" y="1740557"/>
                  <a:pt x="178836" y="1763824"/>
                  <a:pt x="187902" y="1793289"/>
                </a:cubicBezTo>
                <a:cubicBezTo>
                  <a:pt x="217599" y="1889802"/>
                  <a:pt x="185951" y="1838035"/>
                  <a:pt x="232290" y="1899821"/>
                </a:cubicBezTo>
                <a:cubicBezTo>
                  <a:pt x="240920" y="1925709"/>
                  <a:pt x="243253" y="1936893"/>
                  <a:pt x="258923" y="1961965"/>
                </a:cubicBezTo>
                <a:cubicBezTo>
                  <a:pt x="266765" y="1974512"/>
                  <a:pt x="276678" y="1985638"/>
                  <a:pt x="285556" y="1997475"/>
                </a:cubicBezTo>
                <a:cubicBezTo>
                  <a:pt x="305958" y="2058683"/>
                  <a:pt x="290076" y="2037508"/>
                  <a:pt x="321067" y="2068497"/>
                </a:cubicBezTo>
                <a:cubicBezTo>
                  <a:pt x="326985" y="2080334"/>
                  <a:pt x="333609" y="2091844"/>
                  <a:pt x="338822" y="2104008"/>
                </a:cubicBezTo>
                <a:cubicBezTo>
                  <a:pt x="342508" y="2112609"/>
                  <a:pt x="343155" y="2122461"/>
                  <a:pt x="347700" y="2130641"/>
                </a:cubicBezTo>
                <a:cubicBezTo>
                  <a:pt x="404020" y="2232017"/>
                  <a:pt x="361779" y="2152679"/>
                  <a:pt x="400966" y="2201662"/>
                </a:cubicBezTo>
                <a:cubicBezTo>
                  <a:pt x="430171" y="2238168"/>
                  <a:pt x="403109" y="2223091"/>
                  <a:pt x="445354" y="2237173"/>
                </a:cubicBezTo>
                <a:cubicBezTo>
                  <a:pt x="485066" y="2296738"/>
                  <a:pt x="438284" y="2238378"/>
                  <a:pt x="489743" y="2272683"/>
                </a:cubicBezTo>
                <a:cubicBezTo>
                  <a:pt x="500189" y="2279647"/>
                  <a:pt x="505730" y="2292662"/>
                  <a:pt x="516376" y="2299316"/>
                </a:cubicBezTo>
                <a:cubicBezTo>
                  <a:pt x="529890" y="2307762"/>
                  <a:pt x="545646" y="2312033"/>
                  <a:pt x="560764" y="2317072"/>
                </a:cubicBezTo>
                <a:cubicBezTo>
                  <a:pt x="592151" y="2327534"/>
                  <a:pt x="626083" y="2330208"/>
                  <a:pt x="658418" y="2334827"/>
                </a:cubicBezTo>
                <a:cubicBezTo>
                  <a:pt x="1556555" y="2308410"/>
                  <a:pt x="392612" y="2340277"/>
                  <a:pt x="2469463" y="2317072"/>
                </a:cubicBezTo>
                <a:cubicBezTo>
                  <a:pt x="2523717" y="2316466"/>
                  <a:pt x="2576920" y="2302518"/>
                  <a:pt x="2629261" y="2290439"/>
                </a:cubicBezTo>
                <a:cubicBezTo>
                  <a:pt x="2641150" y="2287695"/>
                  <a:pt x="2652678" y="2283174"/>
                  <a:pt x="2664772" y="2281561"/>
                </a:cubicBezTo>
                <a:cubicBezTo>
                  <a:pt x="2697171" y="2277241"/>
                  <a:pt x="2729875" y="2275642"/>
                  <a:pt x="2762426" y="2272683"/>
                </a:cubicBezTo>
                <a:cubicBezTo>
                  <a:pt x="2787918" y="2266311"/>
                  <a:pt x="2829582" y="2256860"/>
                  <a:pt x="2851203" y="2246050"/>
                </a:cubicBezTo>
                <a:cubicBezTo>
                  <a:pt x="2863040" y="2240132"/>
                  <a:pt x="2874158" y="2232480"/>
                  <a:pt x="2886713" y="2228295"/>
                </a:cubicBezTo>
                <a:cubicBezTo>
                  <a:pt x="2909863" y="2220578"/>
                  <a:pt x="2934271" y="2217244"/>
                  <a:pt x="2957735" y="2210540"/>
                </a:cubicBezTo>
                <a:cubicBezTo>
                  <a:pt x="2975731" y="2205398"/>
                  <a:pt x="2992844" y="2197323"/>
                  <a:pt x="3011001" y="2192784"/>
                </a:cubicBezTo>
                <a:cubicBezTo>
                  <a:pt x="3034675" y="2186866"/>
                  <a:pt x="3059365" y="2184092"/>
                  <a:pt x="3082022" y="2175029"/>
                </a:cubicBezTo>
                <a:cubicBezTo>
                  <a:pt x="3096818" y="2169111"/>
                  <a:pt x="3111848" y="2163746"/>
                  <a:pt x="3126410" y="2157274"/>
                </a:cubicBezTo>
                <a:cubicBezTo>
                  <a:pt x="3138504" y="2151899"/>
                  <a:pt x="3149757" y="2144731"/>
                  <a:pt x="3161921" y="2139518"/>
                </a:cubicBezTo>
                <a:cubicBezTo>
                  <a:pt x="3170522" y="2135832"/>
                  <a:pt x="3180184" y="2134826"/>
                  <a:pt x="3188554" y="2130641"/>
                </a:cubicBezTo>
                <a:cubicBezTo>
                  <a:pt x="3228580" y="2110629"/>
                  <a:pt x="3233759" y="2102157"/>
                  <a:pt x="3268453" y="2077375"/>
                </a:cubicBezTo>
                <a:cubicBezTo>
                  <a:pt x="3277135" y="2071173"/>
                  <a:pt x="3286208" y="2065538"/>
                  <a:pt x="3295086" y="2059619"/>
                </a:cubicBezTo>
                <a:cubicBezTo>
                  <a:pt x="3329638" y="2007794"/>
                  <a:pt x="3291024" y="2052773"/>
                  <a:pt x="3348352" y="2024109"/>
                </a:cubicBezTo>
                <a:cubicBezTo>
                  <a:pt x="3429613" y="1983478"/>
                  <a:pt x="3273011" y="2031467"/>
                  <a:pt x="3401618" y="1988598"/>
                </a:cubicBezTo>
                <a:cubicBezTo>
                  <a:pt x="3424768" y="1980881"/>
                  <a:pt x="3449490" y="1978559"/>
                  <a:pt x="3472640" y="1970842"/>
                </a:cubicBezTo>
                <a:cubicBezTo>
                  <a:pt x="3488080" y="1965695"/>
                  <a:pt x="3539954" y="1946892"/>
                  <a:pt x="3561416" y="1944209"/>
                </a:cubicBezTo>
                <a:cubicBezTo>
                  <a:pt x="3596775" y="1939789"/>
                  <a:pt x="3632380" y="1937488"/>
                  <a:pt x="3667948" y="1935332"/>
                </a:cubicBezTo>
                <a:cubicBezTo>
                  <a:pt x="3730048" y="1931568"/>
                  <a:pt x="3792235" y="1929413"/>
                  <a:pt x="3854379" y="1926454"/>
                </a:cubicBezTo>
                <a:lnTo>
                  <a:pt x="5221541" y="1944209"/>
                </a:lnTo>
                <a:cubicBezTo>
                  <a:pt x="5413913" y="1944209"/>
                  <a:pt x="5606240" y="1938291"/>
                  <a:pt x="5798589" y="1935332"/>
                </a:cubicBezTo>
                <a:lnTo>
                  <a:pt x="5860733" y="1917576"/>
                </a:lnTo>
                <a:cubicBezTo>
                  <a:pt x="5884311" y="1911288"/>
                  <a:pt x="5908604" y="1907538"/>
                  <a:pt x="5931754" y="1899821"/>
                </a:cubicBezTo>
                <a:cubicBezTo>
                  <a:pt x="5940632" y="1896862"/>
                  <a:pt x="5949180" y="1892617"/>
                  <a:pt x="5958387" y="1890943"/>
                </a:cubicBezTo>
                <a:cubicBezTo>
                  <a:pt x="5981860" y="1886675"/>
                  <a:pt x="6005735" y="1885025"/>
                  <a:pt x="6029409" y="1882066"/>
                </a:cubicBezTo>
                <a:cubicBezTo>
                  <a:pt x="6044205" y="1876147"/>
                  <a:pt x="6058679" y="1869349"/>
                  <a:pt x="6073797" y="1864310"/>
                </a:cubicBezTo>
                <a:cubicBezTo>
                  <a:pt x="6099689" y="1855679"/>
                  <a:pt x="6148540" y="1848033"/>
                  <a:pt x="6171451" y="1846555"/>
                </a:cubicBezTo>
                <a:cubicBezTo>
                  <a:pt x="6242386" y="1841978"/>
                  <a:pt x="6313485" y="1840409"/>
                  <a:pt x="6384515" y="1837677"/>
                </a:cubicBezTo>
                <a:lnTo>
                  <a:pt x="6633090" y="1828800"/>
                </a:lnTo>
                <a:cubicBezTo>
                  <a:pt x="6807538" y="1821822"/>
                  <a:pt x="6818400" y="1820510"/>
                  <a:pt x="6979319" y="1811044"/>
                </a:cubicBezTo>
                <a:lnTo>
                  <a:pt x="7023708" y="1802167"/>
                </a:lnTo>
                <a:cubicBezTo>
                  <a:pt x="7041418" y="1798947"/>
                  <a:pt x="7059435" y="1797337"/>
                  <a:pt x="7076974" y="1793289"/>
                </a:cubicBezTo>
                <a:cubicBezTo>
                  <a:pt x="7097966" y="1788445"/>
                  <a:pt x="7118301" y="1781085"/>
                  <a:pt x="7139117" y="1775534"/>
                </a:cubicBezTo>
                <a:cubicBezTo>
                  <a:pt x="7162696" y="1769246"/>
                  <a:pt x="7186988" y="1765494"/>
                  <a:pt x="7210139" y="1757778"/>
                </a:cubicBezTo>
                <a:cubicBezTo>
                  <a:pt x="7219017" y="1754819"/>
                  <a:pt x="7227774" y="1751472"/>
                  <a:pt x="7236772" y="1748901"/>
                </a:cubicBezTo>
                <a:cubicBezTo>
                  <a:pt x="7248504" y="1745549"/>
                  <a:pt x="7260596" y="1743529"/>
                  <a:pt x="7272282" y="1740023"/>
                </a:cubicBezTo>
                <a:cubicBezTo>
                  <a:pt x="7290208" y="1734645"/>
                  <a:pt x="7308171" y="1729219"/>
                  <a:pt x="7325548" y="1722268"/>
                </a:cubicBezTo>
                <a:cubicBezTo>
                  <a:pt x="7402902" y="1691326"/>
                  <a:pt x="7315550" y="1716723"/>
                  <a:pt x="7405447" y="1686757"/>
                </a:cubicBezTo>
                <a:cubicBezTo>
                  <a:pt x="7417022" y="1682899"/>
                  <a:pt x="7429121" y="1680838"/>
                  <a:pt x="7440958" y="1677879"/>
                </a:cubicBezTo>
                <a:cubicBezTo>
                  <a:pt x="7455754" y="1669001"/>
                  <a:pt x="7469913" y="1658963"/>
                  <a:pt x="7485346" y="1651246"/>
                </a:cubicBezTo>
                <a:cubicBezTo>
                  <a:pt x="7493716" y="1647061"/>
                  <a:pt x="7503955" y="1647184"/>
                  <a:pt x="7511979" y="1642369"/>
                </a:cubicBezTo>
                <a:cubicBezTo>
                  <a:pt x="7572910" y="1605811"/>
                  <a:pt x="7480923" y="1640882"/>
                  <a:pt x="7556368" y="1615736"/>
                </a:cubicBezTo>
                <a:cubicBezTo>
                  <a:pt x="7583409" y="1575174"/>
                  <a:pt x="7566578" y="1596648"/>
                  <a:pt x="7609634" y="1553592"/>
                </a:cubicBezTo>
                <a:cubicBezTo>
                  <a:pt x="7618512" y="1544714"/>
                  <a:pt x="7624356" y="1530929"/>
                  <a:pt x="7636267" y="1526959"/>
                </a:cubicBezTo>
                <a:lnTo>
                  <a:pt x="7662900" y="1518081"/>
                </a:lnTo>
                <a:cubicBezTo>
                  <a:pt x="7694485" y="1486496"/>
                  <a:pt x="7700857" y="1478517"/>
                  <a:pt x="7742799" y="1447060"/>
                </a:cubicBezTo>
                <a:cubicBezTo>
                  <a:pt x="7759870" y="1434256"/>
                  <a:pt x="7796065" y="1411549"/>
                  <a:pt x="7796065" y="1411549"/>
                </a:cubicBezTo>
                <a:cubicBezTo>
                  <a:pt x="7811411" y="1365513"/>
                  <a:pt x="7794628" y="1399016"/>
                  <a:pt x="7840453" y="1358283"/>
                </a:cubicBezTo>
                <a:cubicBezTo>
                  <a:pt x="7856093" y="1344381"/>
                  <a:pt x="7884842" y="1313895"/>
                  <a:pt x="7884842" y="1313895"/>
                </a:cubicBezTo>
                <a:cubicBezTo>
                  <a:pt x="7890760" y="1302058"/>
                  <a:pt x="7894905" y="1289153"/>
                  <a:pt x="7902597" y="1278384"/>
                </a:cubicBezTo>
                <a:cubicBezTo>
                  <a:pt x="7909894" y="1268168"/>
                  <a:pt x="7921193" y="1261396"/>
                  <a:pt x="7929230" y="1251751"/>
                </a:cubicBezTo>
                <a:cubicBezTo>
                  <a:pt x="7936060" y="1243554"/>
                  <a:pt x="7940320" y="1233449"/>
                  <a:pt x="7946985" y="1225118"/>
                </a:cubicBezTo>
                <a:cubicBezTo>
                  <a:pt x="7952214" y="1218582"/>
                  <a:pt x="7959383" y="1213793"/>
                  <a:pt x="7964741" y="1207363"/>
                </a:cubicBezTo>
                <a:cubicBezTo>
                  <a:pt x="7974213" y="1195996"/>
                  <a:pt x="7980912" y="1182315"/>
                  <a:pt x="7991374" y="1171852"/>
                </a:cubicBezTo>
                <a:cubicBezTo>
                  <a:pt x="8001836" y="1161390"/>
                  <a:pt x="8016422" y="1155681"/>
                  <a:pt x="8026884" y="1145219"/>
                </a:cubicBezTo>
                <a:cubicBezTo>
                  <a:pt x="8086065" y="1086038"/>
                  <a:pt x="8000256" y="1148175"/>
                  <a:pt x="8071273" y="1100831"/>
                </a:cubicBezTo>
                <a:cubicBezTo>
                  <a:pt x="8074232" y="1091953"/>
                  <a:pt x="8074304" y="1081505"/>
                  <a:pt x="8080150" y="1074198"/>
                </a:cubicBezTo>
                <a:cubicBezTo>
                  <a:pt x="8086815" y="1065866"/>
                  <a:pt x="8098682" y="1063386"/>
                  <a:pt x="8106783" y="1056442"/>
                </a:cubicBezTo>
                <a:cubicBezTo>
                  <a:pt x="8119493" y="1045548"/>
                  <a:pt x="8130457" y="1032769"/>
                  <a:pt x="8142294" y="1020932"/>
                </a:cubicBezTo>
                <a:cubicBezTo>
                  <a:pt x="8145253" y="1012054"/>
                  <a:pt x="8145326" y="1001606"/>
                  <a:pt x="8151172" y="994299"/>
                </a:cubicBezTo>
                <a:cubicBezTo>
                  <a:pt x="8157837" y="985967"/>
                  <a:pt x="8169123" y="982745"/>
                  <a:pt x="8177805" y="976543"/>
                </a:cubicBezTo>
                <a:cubicBezTo>
                  <a:pt x="8189845" y="967943"/>
                  <a:pt x="8203485" y="960969"/>
                  <a:pt x="8213315" y="949910"/>
                </a:cubicBezTo>
                <a:cubicBezTo>
                  <a:pt x="8227492" y="933961"/>
                  <a:pt x="8236989" y="914399"/>
                  <a:pt x="8248826" y="896644"/>
                </a:cubicBezTo>
                <a:cubicBezTo>
                  <a:pt x="8254744" y="887766"/>
                  <a:pt x="8259036" y="877555"/>
                  <a:pt x="8266581" y="870011"/>
                </a:cubicBezTo>
                <a:cubicBezTo>
                  <a:pt x="8272500" y="864093"/>
                  <a:pt x="8278979" y="858686"/>
                  <a:pt x="8284337" y="852256"/>
                </a:cubicBezTo>
                <a:cubicBezTo>
                  <a:pt x="8329340" y="798253"/>
                  <a:pt x="8294132" y="836236"/>
                  <a:pt x="8328725" y="790112"/>
                </a:cubicBezTo>
                <a:cubicBezTo>
                  <a:pt x="8348969" y="763120"/>
                  <a:pt x="8370297" y="736956"/>
                  <a:pt x="8390869" y="710213"/>
                </a:cubicBezTo>
                <a:cubicBezTo>
                  <a:pt x="8399890" y="698485"/>
                  <a:pt x="8417502" y="674703"/>
                  <a:pt x="8417502" y="674703"/>
                </a:cubicBezTo>
                <a:cubicBezTo>
                  <a:pt x="8420461" y="656948"/>
                  <a:pt x="8422013" y="638900"/>
                  <a:pt x="8426379" y="621437"/>
                </a:cubicBezTo>
                <a:cubicBezTo>
                  <a:pt x="8430918" y="603280"/>
                  <a:pt x="8438217" y="585926"/>
                  <a:pt x="8444135" y="568171"/>
                </a:cubicBezTo>
                <a:cubicBezTo>
                  <a:pt x="8465416" y="504328"/>
                  <a:pt x="8439600" y="584041"/>
                  <a:pt x="8461890" y="506027"/>
                </a:cubicBezTo>
                <a:cubicBezTo>
                  <a:pt x="8464461" y="497029"/>
                  <a:pt x="8468197" y="488392"/>
                  <a:pt x="8470768" y="479394"/>
                </a:cubicBezTo>
                <a:cubicBezTo>
                  <a:pt x="8474120" y="467662"/>
                  <a:pt x="8476139" y="455570"/>
                  <a:pt x="8479645" y="443883"/>
                </a:cubicBezTo>
                <a:cubicBezTo>
                  <a:pt x="8485023" y="425956"/>
                  <a:pt x="8497401" y="390617"/>
                  <a:pt x="8497401" y="390617"/>
                </a:cubicBezTo>
                <a:cubicBezTo>
                  <a:pt x="8494442" y="325514"/>
                  <a:pt x="8496288" y="260015"/>
                  <a:pt x="8488523" y="195309"/>
                </a:cubicBezTo>
                <a:cubicBezTo>
                  <a:pt x="8486010" y="174366"/>
                  <a:pt x="8446786" y="150113"/>
                  <a:pt x="8435257" y="142042"/>
                </a:cubicBezTo>
                <a:cubicBezTo>
                  <a:pt x="8403326" y="119691"/>
                  <a:pt x="8389464" y="105233"/>
                  <a:pt x="8355358" y="97654"/>
                </a:cubicBezTo>
                <a:cubicBezTo>
                  <a:pt x="8337786" y="93749"/>
                  <a:pt x="8320085" y="89298"/>
                  <a:pt x="8302092" y="88776"/>
                </a:cubicBezTo>
                <a:cubicBezTo>
                  <a:pt x="8115716" y="83374"/>
                  <a:pt x="7929230" y="82858"/>
                  <a:pt x="7742799" y="79899"/>
                </a:cubicBezTo>
                <a:cubicBezTo>
                  <a:pt x="7733921" y="76940"/>
                  <a:pt x="7725301" y="73051"/>
                  <a:pt x="7716166" y="71021"/>
                </a:cubicBezTo>
                <a:cubicBezTo>
                  <a:pt x="7622411" y="50186"/>
                  <a:pt x="7696227" y="73251"/>
                  <a:pt x="7636267" y="53266"/>
                </a:cubicBezTo>
                <a:cubicBezTo>
                  <a:pt x="7584024" y="18436"/>
                  <a:pt x="7628562" y="42237"/>
                  <a:pt x="7529735" y="26633"/>
                </a:cubicBezTo>
                <a:cubicBezTo>
                  <a:pt x="7499926" y="21926"/>
                  <a:pt x="7470903" y="12620"/>
                  <a:pt x="7440958" y="8877"/>
                </a:cubicBezTo>
                <a:lnTo>
                  <a:pt x="7369937" y="0"/>
                </a:lnTo>
                <a:cubicBezTo>
                  <a:pt x="7304834" y="2959"/>
                  <a:pt x="7239606" y="3879"/>
                  <a:pt x="7174628" y="8877"/>
                </a:cubicBezTo>
                <a:cubicBezTo>
                  <a:pt x="7154031" y="10461"/>
                  <a:pt x="7132291" y="21231"/>
                  <a:pt x="7112484" y="26633"/>
                </a:cubicBezTo>
                <a:cubicBezTo>
                  <a:pt x="7088942" y="33054"/>
                  <a:pt x="7064613" y="36671"/>
                  <a:pt x="7041463" y="44388"/>
                </a:cubicBezTo>
                <a:cubicBezTo>
                  <a:pt x="7032585" y="47347"/>
                  <a:pt x="7024175" y="52774"/>
                  <a:pt x="7014830" y="53266"/>
                </a:cubicBezTo>
                <a:cubicBezTo>
                  <a:pt x="6911358" y="58712"/>
                  <a:pt x="6807669" y="58691"/>
                  <a:pt x="6704111" y="62143"/>
                </a:cubicBezTo>
                <a:cubicBezTo>
                  <a:pt x="6552610" y="67193"/>
                  <a:pt x="6444700" y="72805"/>
                  <a:pt x="6295739" y="79899"/>
                </a:cubicBezTo>
                <a:cubicBezTo>
                  <a:pt x="6163918" y="94545"/>
                  <a:pt x="6192939" y="93179"/>
                  <a:pt x="6002776" y="97654"/>
                </a:cubicBezTo>
                <a:lnTo>
                  <a:pt x="5461238" y="106532"/>
                </a:lnTo>
                <a:lnTo>
                  <a:pt x="5008477" y="97654"/>
                </a:lnTo>
                <a:cubicBezTo>
                  <a:pt x="4996284" y="97211"/>
                  <a:pt x="4985001" y="90782"/>
                  <a:pt x="4972966" y="88776"/>
                </a:cubicBezTo>
                <a:cubicBezTo>
                  <a:pt x="4949432" y="84854"/>
                  <a:pt x="4925767" y="81187"/>
                  <a:pt x="4901944" y="79899"/>
                </a:cubicBezTo>
                <a:cubicBezTo>
                  <a:pt x="4816201" y="75264"/>
                  <a:pt x="4730297" y="74321"/>
                  <a:pt x="4644492" y="71021"/>
                </a:cubicBezTo>
                <a:lnTo>
                  <a:pt x="4440306" y="62143"/>
                </a:lnTo>
                <a:lnTo>
                  <a:pt x="2744671" y="71021"/>
                </a:lnTo>
                <a:cubicBezTo>
                  <a:pt x="2685415" y="71583"/>
                  <a:pt x="2626376" y="79899"/>
                  <a:pt x="2567117" y="79899"/>
                </a:cubicBezTo>
                <a:cubicBezTo>
                  <a:pt x="2401374" y="79899"/>
                  <a:pt x="2235684" y="73980"/>
                  <a:pt x="2069968" y="71021"/>
                </a:cubicBezTo>
                <a:cubicBezTo>
                  <a:pt x="2044636" y="65955"/>
                  <a:pt x="2015135" y="60786"/>
                  <a:pt x="1990069" y="53266"/>
                </a:cubicBezTo>
                <a:cubicBezTo>
                  <a:pt x="1972142" y="47888"/>
                  <a:pt x="1955519" y="35510"/>
                  <a:pt x="1936803" y="35510"/>
                </a:cubicBezTo>
                <a:lnTo>
                  <a:pt x="1830271" y="44388"/>
                </a:lnTo>
                <a:close/>
              </a:path>
            </a:pathLst>
          </a:cu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zh-CN" altLang="en-US" sz="1800" b="1" dirty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58151" y="1081825"/>
            <a:ext cx="8054783" cy="28016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zh-CN" altLang="en-US"/>
          </a:p>
        </p:txBody>
      </p:sp>
      <p:sp>
        <p:nvSpPr>
          <p:cNvPr id="3" name="Freeform 2"/>
          <p:cNvSpPr/>
          <p:nvPr/>
        </p:nvSpPr>
        <p:spPr bwMode="auto">
          <a:xfrm>
            <a:off x="2413000" y="1553210"/>
            <a:ext cx="3263324" cy="635000"/>
          </a:xfrm>
          <a:custGeom>
            <a:avLst/>
            <a:gdLst>
              <a:gd name="connsiteX0" fmla="*/ 955040 w 3078480"/>
              <a:gd name="connsiteY0" fmla="*/ 71120 h 635000"/>
              <a:gd name="connsiteX1" fmla="*/ 868680 w 3078480"/>
              <a:gd name="connsiteY1" fmla="*/ 60960 h 635000"/>
              <a:gd name="connsiteX2" fmla="*/ 843280 w 3078480"/>
              <a:gd name="connsiteY2" fmla="*/ 55880 h 635000"/>
              <a:gd name="connsiteX3" fmla="*/ 807720 w 3078480"/>
              <a:gd name="connsiteY3" fmla="*/ 40640 h 635000"/>
              <a:gd name="connsiteX4" fmla="*/ 624840 w 3078480"/>
              <a:gd name="connsiteY4" fmla="*/ 35560 h 635000"/>
              <a:gd name="connsiteX5" fmla="*/ 599440 w 3078480"/>
              <a:gd name="connsiteY5" fmla="*/ 30480 h 635000"/>
              <a:gd name="connsiteX6" fmla="*/ 579120 w 3078480"/>
              <a:gd name="connsiteY6" fmla="*/ 25400 h 635000"/>
              <a:gd name="connsiteX7" fmla="*/ 416560 w 3078480"/>
              <a:gd name="connsiteY7" fmla="*/ 30480 h 635000"/>
              <a:gd name="connsiteX8" fmla="*/ 320040 w 3078480"/>
              <a:gd name="connsiteY8" fmla="*/ 40640 h 635000"/>
              <a:gd name="connsiteX9" fmla="*/ 284480 w 3078480"/>
              <a:gd name="connsiteY9" fmla="*/ 50800 h 635000"/>
              <a:gd name="connsiteX10" fmla="*/ 254000 w 3078480"/>
              <a:gd name="connsiteY10" fmla="*/ 55880 h 635000"/>
              <a:gd name="connsiteX11" fmla="*/ 238760 w 3078480"/>
              <a:gd name="connsiteY11" fmla="*/ 60960 h 635000"/>
              <a:gd name="connsiteX12" fmla="*/ 213360 w 3078480"/>
              <a:gd name="connsiteY12" fmla="*/ 66040 h 635000"/>
              <a:gd name="connsiteX13" fmla="*/ 193040 w 3078480"/>
              <a:gd name="connsiteY13" fmla="*/ 71120 h 635000"/>
              <a:gd name="connsiteX14" fmla="*/ 147320 w 3078480"/>
              <a:gd name="connsiteY14" fmla="*/ 86360 h 635000"/>
              <a:gd name="connsiteX15" fmla="*/ 132080 w 3078480"/>
              <a:gd name="connsiteY15" fmla="*/ 91440 h 635000"/>
              <a:gd name="connsiteX16" fmla="*/ 116840 w 3078480"/>
              <a:gd name="connsiteY16" fmla="*/ 96520 h 635000"/>
              <a:gd name="connsiteX17" fmla="*/ 101600 w 3078480"/>
              <a:gd name="connsiteY17" fmla="*/ 111760 h 635000"/>
              <a:gd name="connsiteX18" fmla="*/ 71120 w 3078480"/>
              <a:gd name="connsiteY18" fmla="*/ 137160 h 635000"/>
              <a:gd name="connsiteX19" fmla="*/ 55880 w 3078480"/>
              <a:gd name="connsiteY19" fmla="*/ 167640 h 635000"/>
              <a:gd name="connsiteX20" fmla="*/ 50800 w 3078480"/>
              <a:gd name="connsiteY20" fmla="*/ 182880 h 635000"/>
              <a:gd name="connsiteX21" fmla="*/ 40640 w 3078480"/>
              <a:gd name="connsiteY21" fmla="*/ 198120 h 635000"/>
              <a:gd name="connsiteX22" fmla="*/ 30480 w 3078480"/>
              <a:gd name="connsiteY22" fmla="*/ 228600 h 635000"/>
              <a:gd name="connsiteX23" fmla="*/ 20320 w 3078480"/>
              <a:gd name="connsiteY23" fmla="*/ 259080 h 635000"/>
              <a:gd name="connsiteX24" fmla="*/ 15240 w 3078480"/>
              <a:gd name="connsiteY24" fmla="*/ 274320 h 635000"/>
              <a:gd name="connsiteX25" fmla="*/ 0 w 3078480"/>
              <a:gd name="connsiteY25" fmla="*/ 340360 h 635000"/>
              <a:gd name="connsiteX26" fmla="*/ 10160 w 3078480"/>
              <a:gd name="connsiteY26" fmla="*/ 416560 h 635000"/>
              <a:gd name="connsiteX27" fmla="*/ 50800 w 3078480"/>
              <a:gd name="connsiteY27" fmla="*/ 462280 h 635000"/>
              <a:gd name="connsiteX28" fmla="*/ 66040 w 3078480"/>
              <a:gd name="connsiteY28" fmla="*/ 472440 h 635000"/>
              <a:gd name="connsiteX29" fmla="*/ 96520 w 3078480"/>
              <a:gd name="connsiteY29" fmla="*/ 492760 h 635000"/>
              <a:gd name="connsiteX30" fmla="*/ 127000 w 3078480"/>
              <a:gd name="connsiteY30" fmla="*/ 513080 h 635000"/>
              <a:gd name="connsiteX31" fmla="*/ 142240 w 3078480"/>
              <a:gd name="connsiteY31" fmla="*/ 523240 h 635000"/>
              <a:gd name="connsiteX32" fmla="*/ 198120 w 3078480"/>
              <a:gd name="connsiteY32" fmla="*/ 538480 h 635000"/>
              <a:gd name="connsiteX33" fmla="*/ 482600 w 3078480"/>
              <a:gd name="connsiteY33" fmla="*/ 528320 h 635000"/>
              <a:gd name="connsiteX34" fmla="*/ 609600 w 3078480"/>
              <a:gd name="connsiteY34" fmla="*/ 518160 h 635000"/>
              <a:gd name="connsiteX35" fmla="*/ 848360 w 3078480"/>
              <a:gd name="connsiteY35" fmla="*/ 513080 h 635000"/>
              <a:gd name="connsiteX36" fmla="*/ 1168400 w 3078480"/>
              <a:gd name="connsiteY36" fmla="*/ 518160 h 635000"/>
              <a:gd name="connsiteX37" fmla="*/ 1264920 w 3078480"/>
              <a:gd name="connsiteY37" fmla="*/ 528320 h 635000"/>
              <a:gd name="connsiteX38" fmla="*/ 1295400 w 3078480"/>
              <a:gd name="connsiteY38" fmla="*/ 533400 h 635000"/>
              <a:gd name="connsiteX39" fmla="*/ 1386840 w 3078480"/>
              <a:gd name="connsiteY39" fmla="*/ 543560 h 635000"/>
              <a:gd name="connsiteX40" fmla="*/ 1427480 w 3078480"/>
              <a:gd name="connsiteY40" fmla="*/ 553720 h 635000"/>
              <a:gd name="connsiteX41" fmla="*/ 1468120 w 3078480"/>
              <a:gd name="connsiteY41" fmla="*/ 558800 h 635000"/>
              <a:gd name="connsiteX42" fmla="*/ 1635760 w 3078480"/>
              <a:gd name="connsiteY42" fmla="*/ 568960 h 635000"/>
              <a:gd name="connsiteX43" fmla="*/ 1656080 w 3078480"/>
              <a:gd name="connsiteY43" fmla="*/ 574040 h 635000"/>
              <a:gd name="connsiteX44" fmla="*/ 1732280 w 3078480"/>
              <a:gd name="connsiteY44" fmla="*/ 584200 h 635000"/>
              <a:gd name="connsiteX45" fmla="*/ 1803400 w 3078480"/>
              <a:gd name="connsiteY45" fmla="*/ 594360 h 635000"/>
              <a:gd name="connsiteX46" fmla="*/ 1823720 w 3078480"/>
              <a:gd name="connsiteY46" fmla="*/ 599440 h 635000"/>
              <a:gd name="connsiteX47" fmla="*/ 1864360 w 3078480"/>
              <a:gd name="connsiteY47" fmla="*/ 604520 h 635000"/>
              <a:gd name="connsiteX48" fmla="*/ 1971040 w 3078480"/>
              <a:gd name="connsiteY48" fmla="*/ 614680 h 635000"/>
              <a:gd name="connsiteX49" fmla="*/ 2118360 w 3078480"/>
              <a:gd name="connsiteY49" fmla="*/ 629920 h 635000"/>
              <a:gd name="connsiteX50" fmla="*/ 2270760 w 3078480"/>
              <a:gd name="connsiteY50" fmla="*/ 635000 h 635000"/>
              <a:gd name="connsiteX51" fmla="*/ 2413000 w 3078480"/>
              <a:gd name="connsiteY51" fmla="*/ 629920 h 635000"/>
              <a:gd name="connsiteX52" fmla="*/ 2428240 w 3078480"/>
              <a:gd name="connsiteY52" fmla="*/ 624840 h 635000"/>
              <a:gd name="connsiteX53" fmla="*/ 2468880 w 3078480"/>
              <a:gd name="connsiteY53" fmla="*/ 614680 h 635000"/>
              <a:gd name="connsiteX54" fmla="*/ 2494280 w 3078480"/>
              <a:gd name="connsiteY54" fmla="*/ 609600 h 635000"/>
              <a:gd name="connsiteX55" fmla="*/ 2509520 w 3078480"/>
              <a:gd name="connsiteY55" fmla="*/ 604520 h 635000"/>
              <a:gd name="connsiteX56" fmla="*/ 2560320 w 3078480"/>
              <a:gd name="connsiteY56" fmla="*/ 594360 h 635000"/>
              <a:gd name="connsiteX57" fmla="*/ 2585720 w 3078480"/>
              <a:gd name="connsiteY57" fmla="*/ 589280 h 635000"/>
              <a:gd name="connsiteX58" fmla="*/ 2621280 w 3078480"/>
              <a:gd name="connsiteY58" fmla="*/ 579120 h 635000"/>
              <a:gd name="connsiteX59" fmla="*/ 2646680 w 3078480"/>
              <a:gd name="connsiteY59" fmla="*/ 574040 h 635000"/>
              <a:gd name="connsiteX60" fmla="*/ 2667000 w 3078480"/>
              <a:gd name="connsiteY60" fmla="*/ 568960 h 635000"/>
              <a:gd name="connsiteX61" fmla="*/ 2722880 w 3078480"/>
              <a:gd name="connsiteY61" fmla="*/ 563880 h 635000"/>
              <a:gd name="connsiteX62" fmla="*/ 2748280 w 3078480"/>
              <a:gd name="connsiteY62" fmla="*/ 558800 h 635000"/>
              <a:gd name="connsiteX63" fmla="*/ 2809240 w 3078480"/>
              <a:gd name="connsiteY63" fmla="*/ 543560 h 635000"/>
              <a:gd name="connsiteX64" fmla="*/ 2829560 w 3078480"/>
              <a:gd name="connsiteY64" fmla="*/ 538480 h 635000"/>
              <a:gd name="connsiteX65" fmla="*/ 2849880 w 3078480"/>
              <a:gd name="connsiteY65" fmla="*/ 533400 h 635000"/>
              <a:gd name="connsiteX66" fmla="*/ 2880360 w 3078480"/>
              <a:gd name="connsiteY66" fmla="*/ 523240 h 635000"/>
              <a:gd name="connsiteX67" fmla="*/ 2900680 w 3078480"/>
              <a:gd name="connsiteY67" fmla="*/ 518160 h 635000"/>
              <a:gd name="connsiteX68" fmla="*/ 2921000 w 3078480"/>
              <a:gd name="connsiteY68" fmla="*/ 508000 h 635000"/>
              <a:gd name="connsiteX69" fmla="*/ 2956560 w 3078480"/>
              <a:gd name="connsiteY69" fmla="*/ 497840 h 635000"/>
              <a:gd name="connsiteX70" fmla="*/ 2971800 w 3078480"/>
              <a:gd name="connsiteY70" fmla="*/ 487680 h 635000"/>
              <a:gd name="connsiteX71" fmla="*/ 3002280 w 3078480"/>
              <a:gd name="connsiteY71" fmla="*/ 477520 h 635000"/>
              <a:gd name="connsiteX72" fmla="*/ 3032760 w 3078480"/>
              <a:gd name="connsiteY72" fmla="*/ 462280 h 635000"/>
              <a:gd name="connsiteX73" fmla="*/ 3063240 w 3078480"/>
              <a:gd name="connsiteY73" fmla="*/ 416560 h 635000"/>
              <a:gd name="connsiteX74" fmla="*/ 3073400 w 3078480"/>
              <a:gd name="connsiteY74" fmla="*/ 401320 h 635000"/>
              <a:gd name="connsiteX75" fmla="*/ 3078480 w 3078480"/>
              <a:gd name="connsiteY75" fmla="*/ 386080 h 635000"/>
              <a:gd name="connsiteX76" fmla="*/ 3073400 w 3078480"/>
              <a:gd name="connsiteY76" fmla="*/ 208280 h 635000"/>
              <a:gd name="connsiteX77" fmla="*/ 3068320 w 3078480"/>
              <a:gd name="connsiteY77" fmla="*/ 193040 h 635000"/>
              <a:gd name="connsiteX78" fmla="*/ 3063240 w 3078480"/>
              <a:gd name="connsiteY78" fmla="*/ 172720 h 635000"/>
              <a:gd name="connsiteX79" fmla="*/ 3053080 w 3078480"/>
              <a:gd name="connsiteY79" fmla="*/ 157480 h 635000"/>
              <a:gd name="connsiteX80" fmla="*/ 3037840 w 3078480"/>
              <a:gd name="connsiteY80" fmla="*/ 127000 h 635000"/>
              <a:gd name="connsiteX81" fmla="*/ 3022600 w 3078480"/>
              <a:gd name="connsiteY81" fmla="*/ 116840 h 635000"/>
              <a:gd name="connsiteX82" fmla="*/ 2981960 w 3078480"/>
              <a:gd name="connsiteY82" fmla="*/ 71120 h 635000"/>
              <a:gd name="connsiteX83" fmla="*/ 2961640 w 3078480"/>
              <a:gd name="connsiteY83" fmla="*/ 66040 h 635000"/>
              <a:gd name="connsiteX84" fmla="*/ 2941320 w 3078480"/>
              <a:gd name="connsiteY84" fmla="*/ 55880 h 635000"/>
              <a:gd name="connsiteX85" fmla="*/ 2926080 w 3078480"/>
              <a:gd name="connsiteY85" fmla="*/ 45720 h 635000"/>
              <a:gd name="connsiteX86" fmla="*/ 2895600 w 3078480"/>
              <a:gd name="connsiteY86" fmla="*/ 40640 h 635000"/>
              <a:gd name="connsiteX87" fmla="*/ 2870200 w 3078480"/>
              <a:gd name="connsiteY87" fmla="*/ 30480 h 635000"/>
              <a:gd name="connsiteX88" fmla="*/ 2854960 w 3078480"/>
              <a:gd name="connsiteY88" fmla="*/ 25400 h 635000"/>
              <a:gd name="connsiteX89" fmla="*/ 2829560 w 3078480"/>
              <a:gd name="connsiteY89" fmla="*/ 15240 h 635000"/>
              <a:gd name="connsiteX90" fmla="*/ 2799080 w 3078480"/>
              <a:gd name="connsiteY90" fmla="*/ 10160 h 635000"/>
              <a:gd name="connsiteX91" fmla="*/ 2712720 w 3078480"/>
              <a:gd name="connsiteY91" fmla="*/ 0 h 635000"/>
              <a:gd name="connsiteX92" fmla="*/ 2230120 w 3078480"/>
              <a:gd name="connsiteY92" fmla="*/ 5080 h 635000"/>
              <a:gd name="connsiteX93" fmla="*/ 2194560 w 3078480"/>
              <a:gd name="connsiteY93" fmla="*/ 10160 h 635000"/>
              <a:gd name="connsiteX94" fmla="*/ 2153920 w 3078480"/>
              <a:gd name="connsiteY94" fmla="*/ 15240 h 635000"/>
              <a:gd name="connsiteX95" fmla="*/ 2133600 w 3078480"/>
              <a:gd name="connsiteY95" fmla="*/ 20320 h 635000"/>
              <a:gd name="connsiteX96" fmla="*/ 1986280 w 3078480"/>
              <a:gd name="connsiteY96" fmla="*/ 30480 h 635000"/>
              <a:gd name="connsiteX97" fmla="*/ 1935480 w 3078480"/>
              <a:gd name="connsiteY97" fmla="*/ 40640 h 635000"/>
              <a:gd name="connsiteX98" fmla="*/ 1915160 w 3078480"/>
              <a:gd name="connsiteY98" fmla="*/ 45720 h 635000"/>
              <a:gd name="connsiteX99" fmla="*/ 1869440 w 3078480"/>
              <a:gd name="connsiteY99" fmla="*/ 50800 h 635000"/>
              <a:gd name="connsiteX100" fmla="*/ 1503680 w 3078480"/>
              <a:gd name="connsiteY100" fmla="*/ 45720 h 635000"/>
              <a:gd name="connsiteX101" fmla="*/ 1376680 w 3078480"/>
              <a:gd name="connsiteY101" fmla="*/ 35560 h 635000"/>
              <a:gd name="connsiteX102" fmla="*/ 1341120 w 3078480"/>
              <a:gd name="connsiteY102" fmla="*/ 30480 h 635000"/>
              <a:gd name="connsiteX103" fmla="*/ 1249680 w 3078480"/>
              <a:gd name="connsiteY103" fmla="*/ 25400 h 635000"/>
              <a:gd name="connsiteX104" fmla="*/ 1046480 w 3078480"/>
              <a:gd name="connsiteY104" fmla="*/ 30480 h 635000"/>
              <a:gd name="connsiteX105" fmla="*/ 1031240 w 3078480"/>
              <a:gd name="connsiteY105" fmla="*/ 35560 h 635000"/>
              <a:gd name="connsiteX106" fmla="*/ 980440 w 3078480"/>
              <a:gd name="connsiteY106" fmla="*/ 50800 h 635000"/>
              <a:gd name="connsiteX107" fmla="*/ 965200 w 3078480"/>
              <a:gd name="connsiteY107" fmla="*/ 55880 h 635000"/>
              <a:gd name="connsiteX108" fmla="*/ 955040 w 3078480"/>
              <a:gd name="connsiteY108" fmla="*/ 71120 h 63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3078480" h="635000">
                <a:moveTo>
                  <a:pt x="955040" y="71120"/>
                </a:moveTo>
                <a:cubicBezTo>
                  <a:pt x="938953" y="71967"/>
                  <a:pt x="897399" y="64876"/>
                  <a:pt x="868680" y="60960"/>
                </a:cubicBezTo>
                <a:cubicBezTo>
                  <a:pt x="860125" y="59793"/>
                  <a:pt x="851471" y="58610"/>
                  <a:pt x="843280" y="55880"/>
                </a:cubicBezTo>
                <a:cubicBezTo>
                  <a:pt x="835046" y="53135"/>
                  <a:pt x="818212" y="41178"/>
                  <a:pt x="807720" y="40640"/>
                </a:cubicBezTo>
                <a:cubicBezTo>
                  <a:pt x="746817" y="37517"/>
                  <a:pt x="685800" y="37253"/>
                  <a:pt x="624840" y="35560"/>
                </a:cubicBezTo>
                <a:cubicBezTo>
                  <a:pt x="616373" y="33867"/>
                  <a:pt x="607869" y="32353"/>
                  <a:pt x="599440" y="30480"/>
                </a:cubicBezTo>
                <a:cubicBezTo>
                  <a:pt x="592624" y="28965"/>
                  <a:pt x="586102" y="25400"/>
                  <a:pt x="579120" y="25400"/>
                </a:cubicBezTo>
                <a:cubicBezTo>
                  <a:pt x="524907" y="25400"/>
                  <a:pt x="470747" y="28787"/>
                  <a:pt x="416560" y="30480"/>
                </a:cubicBezTo>
                <a:cubicBezTo>
                  <a:pt x="365461" y="43255"/>
                  <a:pt x="425384" y="29551"/>
                  <a:pt x="320040" y="40640"/>
                </a:cubicBezTo>
                <a:cubicBezTo>
                  <a:pt x="299019" y="42853"/>
                  <a:pt x="302897" y="46707"/>
                  <a:pt x="284480" y="50800"/>
                </a:cubicBezTo>
                <a:cubicBezTo>
                  <a:pt x="274425" y="53034"/>
                  <a:pt x="264055" y="53646"/>
                  <a:pt x="254000" y="55880"/>
                </a:cubicBezTo>
                <a:cubicBezTo>
                  <a:pt x="248773" y="57042"/>
                  <a:pt x="243955" y="59661"/>
                  <a:pt x="238760" y="60960"/>
                </a:cubicBezTo>
                <a:cubicBezTo>
                  <a:pt x="230383" y="63054"/>
                  <a:pt x="221789" y="64167"/>
                  <a:pt x="213360" y="66040"/>
                </a:cubicBezTo>
                <a:cubicBezTo>
                  <a:pt x="206544" y="67555"/>
                  <a:pt x="199727" y="69114"/>
                  <a:pt x="193040" y="71120"/>
                </a:cubicBezTo>
                <a:lnTo>
                  <a:pt x="147320" y="86360"/>
                </a:lnTo>
                <a:lnTo>
                  <a:pt x="132080" y="91440"/>
                </a:lnTo>
                <a:lnTo>
                  <a:pt x="116840" y="96520"/>
                </a:lnTo>
                <a:cubicBezTo>
                  <a:pt x="111760" y="101600"/>
                  <a:pt x="107119" y="107161"/>
                  <a:pt x="101600" y="111760"/>
                </a:cubicBezTo>
                <a:cubicBezTo>
                  <a:pt x="59165" y="147123"/>
                  <a:pt x="115644" y="92636"/>
                  <a:pt x="71120" y="137160"/>
                </a:cubicBezTo>
                <a:cubicBezTo>
                  <a:pt x="58351" y="175466"/>
                  <a:pt x="75575" y="128249"/>
                  <a:pt x="55880" y="167640"/>
                </a:cubicBezTo>
                <a:cubicBezTo>
                  <a:pt x="53485" y="172429"/>
                  <a:pt x="53195" y="178091"/>
                  <a:pt x="50800" y="182880"/>
                </a:cubicBezTo>
                <a:cubicBezTo>
                  <a:pt x="48070" y="188341"/>
                  <a:pt x="43120" y="192541"/>
                  <a:pt x="40640" y="198120"/>
                </a:cubicBezTo>
                <a:cubicBezTo>
                  <a:pt x="36290" y="207907"/>
                  <a:pt x="33867" y="218440"/>
                  <a:pt x="30480" y="228600"/>
                </a:cubicBezTo>
                <a:lnTo>
                  <a:pt x="20320" y="259080"/>
                </a:lnTo>
                <a:cubicBezTo>
                  <a:pt x="18627" y="264160"/>
                  <a:pt x="16539" y="269125"/>
                  <a:pt x="15240" y="274320"/>
                </a:cubicBezTo>
                <a:cubicBezTo>
                  <a:pt x="2986" y="323337"/>
                  <a:pt x="7818" y="301268"/>
                  <a:pt x="0" y="340360"/>
                </a:cubicBezTo>
                <a:cubicBezTo>
                  <a:pt x="1135" y="353979"/>
                  <a:pt x="-215" y="395810"/>
                  <a:pt x="10160" y="416560"/>
                </a:cubicBezTo>
                <a:cubicBezTo>
                  <a:pt x="17795" y="431830"/>
                  <a:pt x="40702" y="455548"/>
                  <a:pt x="50800" y="462280"/>
                </a:cubicBezTo>
                <a:cubicBezTo>
                  <a:pt x="55880" y="465667"/>
                  <a:pt x="61350" y="468531"/>
                  <a:pt x="66040" y="472440"/>
                </a:cubicBezTo>
                <a:cubicBezTo>
                  <a:pt x="91409" y="493580"/>
                  <a:pt x="69737" y="483832"/>
                  <a:pt x="96520" y="492760"/>
                </a:cubicBezTo>
                <a:cubicBezTo>
                  <a:pt x="114378" y="519546"/>
                  <a:pt x="96383" y="499958"/>
                  <a:pt x="127000" y="513080"/>
                </a:cubicBezTo>
                <a:cubicBezTo>
                  <a:pt x="132612" y="515485"/>
                  <a:pt x="136779" y="520510"/>
                  <a:pt x="142240" y="523240"/>
                </a:cubicBezTo>
                <a:cubicBezTo>
                  <a:pt x="166714" y="535477"/>
                  <a:pt x="170493" y="533875"/>
                  <a:pt x="198120" y="538480"/>
                </a:cubicBezTo>
                <a:cubicBezTo>
                  <a:pt x="301331" y="535691"/>
                  <a:pt x="383610" y="535069"/>
                  <a:pt x="482600" y="528320"/>
                </a:cubicBezTo>
                <a:cubicBezTo>
                  <a:pt x="524970" y="525431"/>
                  <a:pt x="567141" y="519063"/>
                  <a:pt x="609600" y="518160"/>
                </a:cubicBezTo>
                <a:lnTo>
                  <a:pt x="848360" y="513080"/>
                </a:lnTo>
                <a:lnTo>
                  <a:pt x="1168400" y="518160"/>
                </a:lnTo>
                <a:cubicBezTo>
                  <a:pt x="1200612" y="519019"/>
                  <a:pt x="1233063" y="523419"/>
                  <a:pt x="1264920" y="528320"/>
                </a:cubicBezTo>
                <a:cubicBezTo>
                  <a:pt x="1275100" y="529886"/>
                  <a:pt x="1285203" y="531943"/>
                  <a:pt x="1295400" y="533400"/>
                </a:cubicBezTo>
                <a:cubicBezTo>
                  <a:pt x="1425842" y="552035"/>
                  <a:pt x="1231564" y="522857"/>
                  <a:pt x="1386840" y="543560"/>
                </a:cubicBezTo>
                <a:cubicBezTo>
                  <a:pt x="1493414" y="557770"/>
                  <a:pt x="1356963" y="540899"/>
                  <a:pt x="1427480" y="553720"/>
                </a:cubicBezTo>
                <a:cubicBezTo>
                  <a:pt x="1440912" y="556162"/>
                  <a:pt x="1454504" y="557804"/>
                  <a:pt x="1468120" y="558800"/>
                </a:cubicBezTo>
                <a:cubicBezTo>
                  <a:pt x="1523953" y="562885"/>
                  <a:pt x="1635760" y="568960"/>
                  <a:pt x="1635760" y="568960"/>
                </a:cubicBezTo>
                <a:cubicBezTo>
                  <a:pt x="1642533" y="570653"/>
                  <a:pt x="1649211" y="572791"/>
                  <a:pt x="1656080" y="574040"/>
                </a:cubicBezTo>
                <a:cubicBezTo>
                  <a:pt x="1674607" y="577408"/>
                  <a:pt x="1714589" y="581788"/>
                  <a:pt x="1732280" y="584200"/>
                </a:cubicBezTo>
                <a:cubicBezTo>
                  <a:pt x="1756008" y="587436"/>
                  <a:pt x="1780168" y="588552"/>
                  <a:pt x="1803400" y="594360"/>
                </a:cubicBezTo>
                <a:cubicBezTo>
                  <a:pt x="1810173" y="596053"/>
                  <a:pt x="1816833" y="598292"/>
                  <a:pt x="1823720" y="599440"/>
                </a:cubicBezTo>
                <a:cubicBezTo>
                  <a:pt x="1837186" y="601684"/>
                  <a:pt x="1850801" y="602925"/>
                  <a:pt x="1864360" y="604520"/>
                </a:cubicBezTo>
                <a:cubicBezTo>
                  <a:pt x="1997048" y="620130"/>
                  <a:pt x="1806100" y="597318"/>
                  <a:pt x="1971040" y="614680"/>
                </a:cubicBezTo>
                <a:cubicBezTo>
                  <a:pt x="2049881" y="622979"/>
                  <a:pt x="1975151" y="625146"/>
                  <a:pt x="2118360" y="629920"/>
                </a:cubicBezTo>
                <a:lnTo>
                  <a:pt x="2270760" y="635000"/>
                </a:lnTo>
                <a:cubicBezTo>
                  <a:pt x="2318173" y="633307"/>
                  <a:pt x="2365655" y="632975"/>
                  <a:pt x="2413000" y="629920"/>
                </a:cubicBezTo>
                <a:cubicBezTo>
                  <a:pt x="2418344" y="629575"/>
                  <a:pt x="2423074" y="626249"/>
                  <a:pt x="2428240" y="624840"/>
                </a:cubicBezTo>
                <a:cubicBezTo>
                  <a:pt x="2441712" y="621166"/>
                  <a:pt x="2455188" y="617418"/>
                  <a:pt x="2468880" y="614680"/>
                </a:cubicBezTo>
                <a:cubicBezTo>
                  <a:pt x="2477347" y="612987"/>
                  <a:pt x="2485903" y="611694"/>
                  <a:pt x="2494280" y="609600"/>
                </a:cubicBezTo>
                <a:cubicBezTo>
                  <a:pt x="2499475" y="608301"/>
                  <a:pt x="2504371" y="605991"/>
                  <a:pt x="2509520" y="604520"/>
                </a:cubicBezTo>
                <a:cubicBezTo>
                  <a:pt x="2533106" y="597781"/>
                  <a:pt x="2532876" y="599350"/>
                  <a:pt x="2560320" y="594360"/>
                </a:cubicBezTo>
                <a:cubicBezTo>
                  <a:pt x="2568815" y="592815"/>
                  <a:pt x="2577291" y="591153"/>
                  <a:pt x="2585720" y="589280"/>
                </a:cubicBezTo>
                <a:cubicBezTo>
                  <a:pt x="2671240" y="570276"/>
                  <a:pt x="2553395" y="596091"/>
                  <a:pt x="2621280" y="579120"/>
                </a:cubicBezTo>
                <a:cubicBezTo>
                  <a:pt x="2629657" y="577026"/>
                  <a:pt x="2638251" y="575913"/>
                  <a:pt x="2646680" y="574040"/>
                </a:cubicBezTo>
                <a:cubicBezTo>
                  <a:pt x="2653496" y="572525"/>
                  <a:pt x="2660079" y="569883"/>
                  <a:pt x="2667000" y="568960"/>
                </a:cubicBezTo>
                <a:cubicBezTo>
                  <a:pt x="2685539" y="566488"/>
                  <a:pt x="2704253" y="565573"/>
                  <a:pt x="2722880" y="563880"/>
                </a:cubicBezTo>
                <a:cubicBezTo>
                  <a:pt x="2731347" y="562187"/>
                  <a:pt x="2739867" y="560742"/>
                  <a:pt x="2748280" y="558800"/>
                </a:cubicBezTo>
                <a:cubicBezTo>
                  <a:pt x="2768689" y="554090"/>
                  <a:pt x="2788920" y="548640"/>
                  <a:pt x="2809240" y="543560"/>
                </a:cubicBezTo>
                <a:lnTo>
                  <a:pt x="2829560" y="538480"/>
                </a:lnTo>
                <a:cubicBezTo>
                  <a:pt x="2836333" y="536787"/>
                  <a:pt x="2843256" y="535608"/>
                  <a:pt x="2849880" y="533400"/>
                </a:cubicBezTo>
                <a:cubicBezTo>
                  <a:pt x="2860040" y="530013"/>
                  <a:pt x="2869970" y="525837"/>
                  <a:pt x="2880360" y="523240"/>
                </a:cubicBezTo>
                <a:cubicBezTo>
                  <a:pt x="2887133" y="521547"/>
                  <a:pt x="2894143" y="520611"/>
                  <a:pt x="2900680" y="518160"/>
                </a:cubicBezTo>
                <a:cubicBezTo>
                  <a:pt x="2907771" y="515501"/>
                  <a:pt x="2914039" y="510983"/>
                  <a:pt x="2921000" y="508000"/>
                </a:cubicBezTo>
                <a:cubicBezTo>
                  <a:pt x="2931203" y="503627"/>
                  <a:pt x="2946249" y="500418"/>
                  <a:pt x="2956560" y="497840"/>
                </a:cubicBezTo>
                <a:cubicBezTo>
                  <a:pt x="2961640" y="494453"/>
                  <a:pt x="2966221" y="490160"/>
                  <a:pt x="2971800" y="487680"/>
                </a:cubicBezTo>
                <a:cubicBezTo>
                  <a:pt x="2981587" y="483330"/>
                  <a:pt x="2993369" y="483461"/>
                  <a:pt x="3002280" y="477520"/>
                </a:cubicBezTo>
                <a:cubicBezTo>
                  <a:pt x="3021975" y="464390"/>
                  <a:pt x="3011728" y="469291"/>
                  <a:pt x="3032760" y="462280"/>
                </a:cubicBezTo>
                <a:lnTo>
                  <a:pt x="3063240" y="416560"/>
                </a:lnTo>
                <a:cubicBezTo>
                  <a:pt x="3066627" y="411480"/>
                  <a:pt x="3071469" y="407112"/>
                  <a:pt x="3073400" y="401320"/>
                </a:cubicBezTo>
                <a:lnTo>
                  <a:pt x="3078480" y="386080"/>
                </a:lnTo>
                <a:cubicBezTo>
                  <a:pt x="3076787" y="326813"/>
                  <a:pt x="3076516" y="267489"/>
                  <a:pt x="3073400" y="208280"/>
                </a:cubicBezTo>
                <a:cubicBezTo>
                  <a:pt x="3073119" y="202933"/>
                  <a:pt x="3069791" y="198189"/>
                  <a:pt x="3068320" y="193040"/>
                </a:cubicBezTo>
                <a:cubicBezTo>
                  <a:pt x="3066402" y="186327"/>
                  <a:pt x="3065990" y="179137"/>
                  <a:pt x="3063240" y="172720"/>
                </a:cubicBezTo>
                <a:cubicBezTo>
                  <a:pt x="3060835" y="167108"/>
                  <a:pt x="3055810" y="162941"/>
                  <a:pt x="3053080" y="157480"/>
                </a:cubicBezTo>
                <a:cubicBezTo>
                  <a:pt x="3044817" y="140953"/>
                  <a:pt x="3052399" y="141559"/>
                  <a:pt x="3037840" y="127000"/>
                </a:cubicBezTo>
                <a:cubicBezTo>
                  <a:pt x="3033523" y="122683"/>
                  <a:pt x="3027680" y="120227"/>
                  <a:pt x="3022600" y="116840"/>
                </a:cubicBezTo>
                <a:cubicBezTo>
                  <a:pt x="3013341" y="102952"/>
                  <a:pt x="2995879" y="74600"/>
                  <a:pt x="2981960" y="71120"/>
                </a:cubicBezTo>
                <a:cubicBezTo>
                  <a:pt x="2975187" y="69427"/>
                  <a:pt x="2968177" y="68491"/>
                  <a:pt x="2961640" y="66040"/>
                </a:cubicBezTo>
                <a:cubicBezTo>
                  <a:pt x="2954549" y="63381"/>
                  <a:pt x="2947895" y="59637"/>
                  <a:pt x="2941320" y="55880"/>
                </a:cubicBezTo>
                <a:cubicBezTo>
                  <a:pt x="2936019" y="52851"/>
                  <a:pt x="2931872" y="47651"/>
                  <a:pt x="2926080" y="45720"/>
                </a:cubicBezTo>
                <a:cubicBezTo>
                  <a:pt x="2916308" y="42463"/>
                  <a:pt x="2905760" y="42333"/>
                  <a:pt x="2895600" y="40640"/>
                </a:cubicBezTo>
                <a:cubicBezTo>
                  <a:pt x="2887133" y="37253"/>
                  <a:pt x="2878738" y="33682"/>
                  <a:pt x="2870200" y="30480"/>
                </a:cubicBezTo>
                <a:cubicBezTo>
                  <a:pt x="2865186" y="28600"/>
                  <a:pt x="2859974" y="27280"/>
                  <a:pt x="2854960" y="25400"/>
                </a:cubicBezTo>
                <a:cubicBezTo>
                  <a:pt x="2846422" y="22198"/>
                  <a:pt x="2838358" y="17639"/>
                  <a:pt x="2829560" y="15240"/>
                </a:cubicBezTo>
                <a:cubicBezTo>
                  <a:pt x="2819623" y="12530"/>
                  <a:pt x="2809260" y="11726"/>
                  <a:pt x="2799080" y="10160"/>
                </a:cubicBezTo>
                <a:cubicBezTo>
                  <a:pt x="2757369" y="3743"/>
                  <a:pt x="2760233" y="4751"/>
                  <a:pt x="2712720" y="0"/>
                </a:cubicBezTo>
                <a:lnTo>
                  <a:pt x="2230120" y="5080"/>
                </a:lnTo>
                <a:cubicBezTo>
                  <a:pt x="2218149" y="5315"/>
                  <a:pt x="2206429" y="8578"/>
                  <a:pt x="2194560" y="10160"/>
                </a:cubicBezTo>
                <a:cubicBezTo>
                  <a:pt x="2181028" y="11964"/>
                  <a:pt x="2167386" y="12996"/>
                  <a:pt x="2153920" y="15240"/>
                </a:cubicBezTo>
                <a:cubicBezTo>
                  <a:pt x="2147033" y="16388"/>
                  <a:pt x="2140501" y="19258"/>
                  <a:pt x="2133600" y="20320"/>
                </a:cubicBezTo>
                <a:cubicBezTo>
                  <a:pt x="2086862" y="27510"/>
                  <a:pt x="2030918" y="28248"/>
                  <a:pt x="1986280" y="30480"/>
                </a:cubicBezTo>
                <a:cubicBezTo>
                  <a:pt x="1969347" y="33867"/>
                  <a:pt x="1952233" y="36452"/>
                  <a:pt x="1935480" y="40640"/>
                </a:cubicBezTo>
                <a:cubicBezTo>
                  <a:pt x="1928707" y="42333"/>
                  <a:pt x="1922061" y="44658"/>
                  <a:pt x="1915160" y="45720"/>
                </a:cubicBezTo>
                <a:cubicBezTo>
                  <a:pt x="1900005" y="48052"/>
                  <a:pt x="1884680" y="49107"/>
                  <a:pt x="1869440" y="50800"/>
                </a:cubicBezTo>
                <a:lnTo>
                  <a:pt x="1503680" y="45720"/>
                </a:lnTo>
                <a:cubicBezTo>
                  <a:pt x="1474726" y="45054"/>
                  <a:pt x="1409874" y="39465"/>
                  <a:pt x="1376680" y="35560"/>
                </a:cubicBezTo>
                <a:cubicBezTo>
                  <a:pt x="1364788" y="34161"/>
                  <a:pt x="1353056" y="31435"/>
                  <a:pt x="1341120" y="30480"/>
                </a:cubicBezTo>
                <a:cubicBezTo>
                  <a:pt x="1310690" y="28046"/>
                  <a:pt x="1280160" y="27093"/>
                  <a:pt x="1249680" y="25400"/>
                </a:cubicBezTo>
                <a:cubicBezTo>
                  <a:pt x="1181947" y="27093"/>
                  <a:pt x="1114161" y="27332"/>
                  <a:pt x="1046480" y="30480"/>
                </a:cubicBezTo>
                <a:cubicBezTo>
                  <a:pt x="1041131" y="30729"/>
                  <a:pt x="1036389" y="34089"/>
                  <a:pt x="1031240" y="35560"/>
                </a:cubicBezTo>
                <a:cubicBezTo>
                  <a:pt x="977498" y="50915"/>
                  <a:pt x="1052874" y="26655"/>
                  <a:pt x="980440" y="50800"/>
                </a:cubicBezTo>
                <a:cubicBezTo>
                  <a:pt x="975360" y="52493"/>
                  <a:pt x="969655" y="52910"/>
                  <a:pt x="965200" y="55880"/>
                </a:cubicBezTo>
                <a:cubicBezTo>
                  <a:pt x="948551" y="66979"/>
                  <a:pt x="971127" y="70273"/>
                  <a:pt x="955040" y="71120"/>
                </a:cubicBezTo>
                <a:close/>
              </a:path>
            </a:pathLst>
          </a:cu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zh-CN" alt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12124" y="1037621"/>
            <a:ext cx="8079056" cy="4770751"/>
          </a:xfrm>
        </p:spPr>
        <p:txBody>
          <a:bodyPr/>
          <a:lstStyle/>
          <a:p>
            <a:pPr marL="400050" lvl="1" indent="-400050">
              <a:buNone/>
            </a:pPr>
            <a:r>
              <a:rPr lang="en-US" altLang="zh-CN" sz="32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</a:t>
            </a:r>
            <a:r>
              <a:rPr lang="en-US" altLang="zh-CN" sz="3200" b="1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Hrubes</a:t>
            </a:r>
            <a:r>
              <a:rPr lang="en-US" altLang="zh-CN" sz="32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&amp; T. 2012): </a:t>
            </a:r>
            <a:r>
              <a:rPr lang="en-US" altLang="zh-CN" sz="3200" b="1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There is a circuit 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Det</a:t>
            </a:r>
            <a:r>
              <a:rPr lang="en-US" altLang="zh-CN" sz="3200" b="1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and poly-size </a:t>
            </a:r>
            <a:r>
              <a:rPr lang="en-US" altLang="zh-CN" sz="3200" b="1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Arithmetic proofs </a:t>
            </a:r>
            <a:r>
              <a:rPr lang="en-US" altLang="zh-CN" sz="32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of </a:t>
            </a:r>
            <a:r>
              <a:rPr lang="en-US" altLang="zh-CN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(over any field)</a:t>
            </a:r>
            <a:r>
              <a:rPr lang="en-US" altLang="zh-CN" sz="32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</a:t>
            </a:r>
          </a:p>
          <a:p>
            <a:pPr marL="400050" lvl="1" indent="-400050">
              <a:buNone/>
            </a:pPr>
            <a:r>
              <a:rPr lang="en-US" altLang="zh-CN" sz="3200" b="1" dirty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	</a:t>
            </a:r>
            <a:r>
              <a:rPr lang="en-US" altLang="zh-CN" sz="3200" b="1" dirty="0" smtClean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Det(A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)∙Det(B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)=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Det(A∙B) </a:t>
            </a:r>
          </a:p>
          <a:p>
            <a:pPr marL="400050" lvl="1" indent="-400050">
              <a:buNone/>
            </a:pP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	 Det(C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)=c</a:t>
            </a:r>
            <a:r>
              <a:rPr lang="en-US" altLang="zh-CN" sz="3200" b="1" baseline="-25000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11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∙c</a:t>
            </a:r>
            <a:r>
              <a:rPr lang="en-US" altLang="zh-CN" sz="3200" b="1" baseline="-25000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22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∙∙∙</a:t>
            </a:r>
            <a:r>
              <a:rPr lang="en-US" altLang="zh-CN" sz="3200" b="1" dirty="0" err="1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</a:t>
            </a:r>
            <a:r>
              <a:rPr lang="en-US" altLang="zh-CN" sz="3200" b="1" baseline="-25000" dirty="0" err="1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nn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</a:p>
          <a:p>
            <a:pPr marL="400050" lvl="1" indent="-400050">
              <a:buNone/>
            </a:pP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for any 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</a:t>
            </a: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,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B</a:t>
            </a: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,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 n</a:t>
            </a:r>
            <a:r>
              <a:rPr lang="en-US" altLang="zh-CN" sz="24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x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 </a:t>
            </a: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matrices and 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 </a:t>
            </a:r>
            <a:r>
              <a:rPr lang="en-US" altLang="zh-CN" sz="32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triangular </a:t>
            </a:r>
            <a:endParaRPr lang="en-US" altLang="zh-CN" sz="3200" b="1" dirty="0" smtClean="0">
              <a:solidFill>
                <a:schemeClr val="accent5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400050" lvl="1" indent="-400050">
              <a:buNone/>
            </a:pPr>
            <a:endParaRPr lang="en-US" altLang="zh-CN" sz="3200" b="1" dirty="0" smtClean="0">
              <a:solidFill>
                <a:schemeClr val="accent5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400050" lvl="1" indent="-400050">
              <a:buNone/>
            </a:pPr>
            <a:r>
              <a:rPr lang="en-US" altLang="zh-CN" sz="32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Note</a:t>
            </a: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: 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</a:t>
            </a:r>
            <a:r>
              <a:rPr lang="en-US" altLang="zh-CN" sz="32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(∙) </a:t>
            </a:r>
            <a:r>
              <a:rPr lang="en-US" altLang="zh-CN" sz="3200" b="1" u="sng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must</a:t>
            </a:r>
            <a:r>
              <a:rPr lang="en-US" altLang="zh-CN" sz="32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be the determinant function.</a:t>
            </a:r>
            <a:endParaRPr lang="en-US" altLang="zh-CN" sz="3200" b="1" dirty="0">
              <a:solidFill>
                <a:srgbClr val="0606C8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lvl="1" indent="0">
              <a:buSzTx/>
              <a:buNone/>
            </a:pPr>
            <a:r>
              <a:rPr lang="en-US" altLang="zh-CN" sz="3200" b="1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These are poly(n) size proofs operating with equalities between </a:t>
            </a:r>
            <a:r>
              <a:rPr lang="en-US" altLang="zh-CN" sz="3200" b="1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algebraic</a:t>
            </a:r>
            <a:r>
              <a:rPr lang="en-US" altLang="zh-CN" sz="3200" b="1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circuits of O(log</a:t>
            </a:r>
            <a:r>
              <a:rPr lang="en-US" altLang="zh-CN" sz="3200" b="1" baseline="30000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b="1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n)-depth</a:t>
            </a:r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None/>
            </a:pPr>
            <a:r>
              <a:rPr lang="en-US" altLang="zh-CN" sz="2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        </a:t>
            </a:r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sz="24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84" y="241300"/>
            <a:ext cx="8613204" cy="609600"/>
          </a:xfrm>
        </p:spPr>
        <p:txBody>
          <a:bodyPr/>
          <a:lstStyle/>
          <a:p>
            <a:pPr algn="ctr"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Arithmetic proofs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962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 rot="21420270">
            <a:off x="621321" y="1421495"/>
            <a:ext cx="7991018" cy="2546552"/>
          </a:xfrm>
          <a:solidFill>
            <a:schemeClr val="tx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lvl="1">
              <a:buNone/>
            </a:pPr>
            <a:r>
              <a:rPr lang="en-US" altLang="zh-CN" sz="7200" b="1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The </a:t>
            </a:r>
          </a:p>
          <a:p>
            <a:pPr lvl="1">
              <a:buNone/>
            </a:pPr>
            <a:r>
              <a:rPr lang="en-US" altLang="zh-CN" sz="7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Algebraic</a:t>
            </a:r>
            <a:r>
              <a:rPr lang="en-US" altLang="zh-CN" sz="7200" b="1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7200" b="1" dirty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W</a:t>
            </a:r>
            <a:r>
              <a:rPr lang="en-US" altLang="zh-CN" sz="7200" b="1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orld </a:t>
            </a:r>
          </a:p>
        </p:txBody>
      </p:sp>
    </p:spTree>
    <p:extLst>
      <p:ext uri="{BB962C8B-B14F-4D97-AF65-F5344CB8AC3E}">
        <p14:creationId xmlns:p14="http://schemas.microsoft.com/office/powerpoint/2010/main" val="20971481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71849" y="241300"/>
            <a:ext cx="8670539" cy="609600"/>
          </a:xfrm>
        </p:spPr>
        <p:txBody>
          <a:bodyPr/>
          <a:lstStyle/>
          <a:p>
            <a:pPr algn="ctr"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Algebraic circuits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12124" y="1109271"/>
            <a:ext cx="8079056" cy="5032221"/>
          </a:xfrm>
        </p:spPr>
        <p:txBody>
          <a:bodyPr/>
          <a:lstStyle/>
          <a:p>
            <a:pPr marL="400050" lvl="1" indent="-400050">
              <a:spcBef>
                <a:spcPts val="0"/>
              </a:spcBef>
              <a:buNone/>
            </a:pPr>
            <a:r>
              <a:rPr lang="en-US" altLang="zh-CN" sz="44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Fix a field </a:t>
            </a:r>
            <a:r>
              <a:rPr lang="en-US" altLang="zh-CN" sz="4400" b="1" dirty="0" smtClean="0">
                <a:solidFill>
                  <a:srgbClr val="0066FF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</a:t>
            </a:r>
          </a:p>
          <a:p>
            <a:pPr marL="400050" lvl="1" indent="-400050">
              <a:spcBef>
                <a:spcPts val="0"/>
              </a:spcBef>
              <a:buNone/>
            </a:pPr>
            <a:r>
              <a:rPr lang="en-US" altLang="zh-CN" sz="44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An algebraic circuit over </a:t>
            </a:r>
            <a:r>
              <a:rPr lang="en-US" altLang="zh-CN" sz="4400" b="1" dirty="0" smtClean="0">
                <a:solidFill>
                  <a:srgbClr val="0066FF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</a:t>
            </a:r>
          </a:p>
          <a:p>
            <a:pPr marL="400050" lvl="1" indent="-400050">
              <a:spcBef>
                <a:spcPts val="0"/>
              </a:spcBef>
              <a:buNone/>
            </a:pPr>
            <a:r>
              <a:rPr lang="en-US" altLang="zh-CN" sz="4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computes a formal </a:t>
            </a:r>
          </a:p>
          <a:p>
            <a:pPr marL="400050" lvl="1" indent="-400050">
              <a:spcBef>
                <a:spcPts val="0"/>
              </a:spcBef>
              <a:buNone/>
            </a:pPr>
            <a:r>
              <a:rPr lang="en-US" altLang="zh-CN" sz="4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polynomial over </a:t>
            </a:r>
            <a:r>
              <a:rPr lang="en-US" altLang="zh-CN" sz="4400" b="1" dirty="0" smtClean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F</a:t>
            </a:r>
          </a:p>
          <a:p>
            <a:pPr marL="400050" lvl="1" indent="-400050">
              <a:buNone/>
            </a:pPr>
            <a:endParaRPr lang="en-US" altLang="zh-CN" b="1" dirty="0" smtClean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lvl="1" indent="-400050">
              <a:buNone/>
            </a:pP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)∙(</a:t>
            </a:r>
            <a:r>
              <a:rPr lang="en-US" altLang="zh-CN" sz="4400" b="1" i="1" dirty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400" b="1" dirty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)= 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400" b="1" baseline="30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4400" b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4400" b="1" i="1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4400" b="1" baseline="-250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zh-CN" sz="4400" b="1" baseline="-25000" dirty="0">
              <a:solidFill>
                <a:srgbClr val="0606C8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 eaLnBrk="1" hangingPunct="1">
              <a:buNone/>
            </a:pP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Size</a:t>
            </a:r>
            <a:r>
              <a:rPr lang="en-US" altLang="zh-CN" sz="4000" dirty="0">
                <a:solidFill>
                  <a:srgbClr val="328F03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4000" dirty="0" smtClean="0">
                <a:solidFill>
                  <a:srgbClr val="328F03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= number of nodes</a:t>
            </a:r>
          </a:p>
          <a:p>
            <a:pPr eaLnBrk="1" hangingPunct="1">
              <a:buNone/>
            </a:pPr>
            <a:r>
              <a:rPr lang="en-US" altLang="zh-CN" sz="2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        </a:t>
            </a:r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sz="24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27" name="אליפסה 8"/>
          <p:cNvSpPr/>
          <p:nvPr/>
        </p:nvSpPr>
        <p:spPr bwMode="auto">
          <a:xfrm>
            <a:off x="6892587" y="2153935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29" name="מחבר חץ ישר 13"/>
          <p:cNvCxnSpPr/>
          <p:nvPr/>
        </p:nvCxnSpPr>
        <p:spPr bwMode="auto">
          <a:xfrm flipV="1">
            <a:off x="6311562" y="2403173"/>
            <a:ext cx="581025" cy="46513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18"/>
          <p:cNvSpPr txBox="1">
            <a:spLocks noChangeArrowheads="1"/>
          </p:cNvSpPr>
          <p:nvPr/>
        </p:nvSpPr>
        <p:spPr bwMode="auto">
          <a:xfrm>
            <a:off x="6926824" y="2098593"/>
            <a:ext cx="305500" cy="73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4400" b="1" dirty="0" smtClean="0">
                <a:solidFill>
                  <a:srgbClr val="111111"/>
                </a:solidFill>
                <a:sym typeface="Mathematica1" pitchFamily="2" charset="2"/>
              </a:rPr>
              <a:t>˟</a:t>
            </a:r>
            <a:endParaRPr lang="en-US" sz="8000" b="1" dirty="0">
              <a:solidFill>
                <a:srgbClr val="111111"/>
              </a:solidFill>
            </a:endParaRPr>
          </a:p>
        </p:txBody>
      </p:sp>
      <p:sp>
        <p:nvSpPr>
          <p:cNvPr id="31" name="אליפסה 19"/>
          <p:cNvSpPr/>
          <p:nvPr/>
        </p:nvSpPr>
        <p:spPr bwMode="auto">
          <a:xfrm>
            <a:off x="7806987" y="2812748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32" name="מחבר חץ ישר 20"/>
          <p:cNvCxnSpPr>
            <a:stCxn id="31" idx="1"/>
          </p:cNvCxnSpPr>
          <p:nvPr/>
        </p:nvCxnSpPr>
        <p:spPr bwMode="auto">
          <a:xfrm rot="16200000" flipV="1">
            <a:off x="7325181" y="2330941"/>
            <a:ext cx="485775" cy="58896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מחבר חץ ישר 12"/>
          <p:cNvCxnSpPr/>
          <p:nvPr/>
        </p:nvCxnSpPr>
        <p:spPr bwMode="auto">
          <a:xfrm rot="16200000" flipV="1">
            <a:off x="8039556" y="3148504"/>
            <a:ext cx="436562" cy="3873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מחבר חץ ישר 21"/>
          <p:cNvCxnSpPr/>
          <p:nvPr/>
        </p:nvCxnSpPr>
        <p:spPr bwMode="auto">
          <a:xfrm flipV="1">
            <a:off x="6892589" y="3123898"/>
            <a:ext cx="981073" cy="54696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22"/>
          <p:cNvSpPr txBox="1">
            <a:spLocks noChangeArrowheads="1"/>
          </p:cNvSpPr>
          <p:nvPr/>
        </p:nvSpPr>
        <p:spPr bwMode="auto">
          <a:xfrm>
            <a:off x="7840324" y="2693932"/>
            <a:ext cx="314325" cy="61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600" b="1" dirty="0">
                <a:solidFill>
                  <a:srgbClr val="111111"/>
                </a:solidFill>
              </a:rPr>
              <a:t>+</a:t>
            </a:r>
            <a:endParaRPr lang="en-US" sz="1600" b="1" dirty="0">
              <a:solidFill>
                <a:srgbClr val="111111"/>
              </a:solidFill>
            </a:endParaRPr>
          </a:p>
        </p:txBody>
      </p:sp>
      <p:sp>
        <p:nvSpPr>
          <p:cNvPr id="35" name="אליפסה 28"/>
          <p:cNvSpPr/>
          <p:nvPr/>
        </p:nvSpPr>
        <p:spPr bwMode="auto">
          <a:xfrm>
            <a:off x="8340387" y="3535060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36" name="TextBox 29"/>
          <p:cNvSpPr txBox="1">
            <a:spLocks noChangeArrowheads="1"/>
          </p:cNvSpPr>
          <p:nvPr/>
        </p:nvSpPr>
        <p:spPr bwMode="auto">
          <a:xfrm>
            <a:off x="8407062" y="3522360"/>
            <a:ext cx="26987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400" b="1" dirty="0">
                <a:solidFill>
                  <a:srgbClr val="111111"/>
                </a:solidFill>
              </a:rPr>
              <a:t>3</a:t>
            </a:r>
            <a:endParaRPr lang="en-US" sz="1800" b="1" dirty="0">
              <a:solidFill>
                <a:srgbClr val="111111"/>
              </a:solidFill>
            </a:endParaRPr>
          </a:p>
        </p:txBody>
      </p:sp>
      <p:cxnSp>
        <p:nvCxnSpPr>
          <p:cNvPr id="38" name="מחבר חץ ישר 36"/>
          <p:cNvCxnSpPr/>
          <p:nvPr/>
        </p:nvCxnSpPr>
        <p:spPr bwMode="auto">
          <a:xfrm rot="16200000" flipV="1">
            <a:off x="6306006" y="3199304"/>
            <a:ext cx="398462" cy="3873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אליפסה 37"/>
          <p:cNvSpPr/>
          <p:nvPr/>
        </p:nvSpPr>
        <p:spPr bwMode="auto">
          <a:xfrm>
            <a:off x="6054387" y="2844498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chemeClr val="tx1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cxnSp>
        <p:nvCxnSpPr>
          <p:cNvPr id="40" name="מחבר חץ ישר 38"/>
          <p:cNvCxnSpPr/>
          <p:nvPr/>
        </p:nvCxnSpPr>
        <p:spPr bwMode="auto">
          <a:xfrm rot="5400000" flipH="1" flipV="1">
            <a:off x="5774194" y="3245341"/>
            <a:ext cx="398462" cy="29527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אליפסה 40"/>
          <p:cNvSpPr/>
          <p:nvPr/>
        </p:nvSpPr>
        <p:spPr bwMode="auto">
          <a:xfrm>
            <a:off x="6587787" y="3566810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43" name="אליפסה 42"/>
          <p:cNvSpPr/>
          <p:nvPr/>
        </p:nvSpPr>
        <p:spPr bwMode="auto">
          <a:xfrm>
            <a:off x="5538450" y="3557285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44" name="TextBox 44"/>
          <p:cNvSpPr txBox="1">
            <a:spLocks noChangeArrowheads="1"/>
          </p:cNvSpPr>
          <p:nvPr/>
        </p:nvSpPr>
        <p:spPr bwMode="auto">
          <a:xfrm>
            <a:off x="5495587" y="3557285"/>
            <a:ext cx="46672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400" b="1" dirty="0" smtClean="0">
                <a:solidFill>
                  <a:srgbClr val="111111"/>
                </a:solidFill>
              </a:rPr>
              <a:t>x</a:t>
            </a:r>
            <a:r>
              <a:rPr lang="en-US" sz="2400" b="1" baseline="-25000" dirty="0" smtClean="0">
                <a:solidFill>
                  <a:srgbClr val="111111"/>
                </a:solidFill>
              </a:rPr>
              <a:t>1</a:t>
            </a:r>
            <a:endParaRPr lang="en-US" sz="1600" b="1" dirty="0">
              <a:solidFill>
                <a:srgbClr val="111111"/>
              </a:solidFill>
            </a:endParaRPr>
          </a:p>
        </p:txBody>
      </p:sp>
      <p:sp>
        <p:nvSpPr>
          <p:cNvPr id="45" name="TextBox 45"/>
          <p:cNvSpPr txBox="1">
            <a:spLocks noChangeArrowheads="1"/>
          </p:cNvSpPr>
          <p:nvPr/>
        </p:nvSpPr>
        <p:spPr bwMode="auto">
          <a:xfrm>
            <a:off x="6544924" y="3557285"/>
            <a:ext cx="46672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400" b="1" dirty="0">
                <a:solidFill>
                  <a:srgbClr val="111111"/>
                </a:solidFill>
              </a:rPr>
              <a:t>x</a:t>
            </a:r>
            <a:r>
              <a:rPr lang="en-US" sz="2400" b="1" baseline="-25000" dirty="0">
                <a:solidFill>
                  <a:srgbClr val="111111"/>
                </a:solidFill>
              </a:rPr>
              <a:t>2</a:t>
            </a:r>
            <a:endParaRPr lang="en-US" sz="1800" b="1" dirty="0">
              <a:solidFill>
                <a:srgbClr val="111111"/>
              </a:solidFill>
            </a:endParaRPr>
          </a:p>
        </p:txBody>
      </p:sp>
      <p:sp>
        <p:nvSpPr>
          <p:cNvPr id="41" name="TextBox 39"/>
          <p:cNvSpPr txBox="1">
            <a:spLocks noChangeArrowheads="1"/>
          </p:cNvSpPr>
          <p:nvPr/>
        </p:nvSpPr>
        <p:spPr bwMode="auto">
          <a:xfrm>
            <a:off x="6109949" y="2747297"/>
            <a:ext cx="26987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3200" b="1" dirty="0">
                <a:solidFill>
                  <a:srgbClr val="111111"/>
                </a:solidFill>
              </a:rPr>
              <a:t>+</a:t>
            </a:r>
            <a:endParaRPr lang="en-US" b="1" dirty="0">
              <a:solidFill>
                <a:srgbClr val="111111"/>
              </a:solidFill>
            </a:endParaRPr>
          </a:p>
        </p:txBody>
      </p:sp>
      <p:cxnSp>
        <p:nvCxnSpPr>
          <p:cNvPr id="3" name="Straight Arrow Connector 2"/>
          <p:cNvCxnSpPr>
            <a:stCxn id="30" idx="0"/>
          </p:cNvCxnSpPr>
          <p:nvPr/>
        </p:nvCxnSpPr>
        <p:spPr bwMode="auto">
          <a:xfrm flipV="1">
            <a:off x="7079574" y="1746913"/>
            <a:ext cx="0" cy="351680"/>
          </a:xfrm>
          <a:prstGeom prst="straightConnector1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6612173" y="1501253"/>
            <a:ext cx="1070662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kern="0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output</a:t>
            </a:r>
            <a:endParaRPr lang="zh-CN" altLang="en-US" sz="3200" b="1" kern="0" baseline="30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75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691" y="813889"/>
            <a:ext cx="7843838" cy="49530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54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Proof systems in the algebraic world</a:t>
            </a:r>
            <a:r>
              <a:rPr lang="en-US" altLang="zh-CN" sz="54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 marL="0" lvl="0" indent="0" eaLnBrk="0" hangingPunct="0">
              <a:spcBef>
                <a:spcPts val="0"/>
              </a:spcBef>
              <a:buClr>
                <a:srgbClr val="000099"/>
              </a:buClr>
              <a:buSzPct val="145000"/>
              <a:buNone/>
              <a:defRPr/>
            </a:pP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Proofs of </a:t>
            </a:r>
            <a:r>
              <a:rPr lang="en-US" altLang="zh-CN" sz="4000" dirty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polynomial </a:t>
            </a: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identities:</a:t>
            </a:r>
          </a:p>
          <a:p>
            <a:pPr marL="0" lvl="0" indent="0" eaLnBrk="0" hangingPunct="0">
              <a:buClr>
                <a:srgbClr val="000099"/>
              </a:buClr>
              <a:buSzPct val="145000"/>
              <a:buNone/>
              <a:defRPr/>
            </a:pP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				</a:t>
            </a: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F=G </a:t>
            </a:r>
          </a:p>
          <a:p>
            <a:pPr marL="0" lvl="0" indent="0" eaLnBrk="0" hangingPunct="0">
              <a:buClr>
                <a:srgbClr val="000099"/>
              </a:buClr>
              <a:buSzPct val="145000"/>
              <a:buNone/>
              <a:defRPr/>
            </a:pP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For </a:t>
            </a: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F,G</a:t>
            </a: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 algebraic circuits </a:t>
            </a:r>
          </a:p>
          <a:p>
            <a:pPr marL="0" indent="0" eaLnBrk="0" hangingPunct="0">
              <a:buClr>
                <a:srgbClr val="000099"/>
              </a:buClr>
              <a:buSzPct val="145000"/>
              <a:buNone/>
              <a:defRPr/>
            </a:pPr>
            <a:r>
              <a:rPr lang="en-US" altLang="zh-CN" sz="3600" dirty="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E.g.: 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)∙(</a:t>
            </a:r>
            <a:r>
              <a:rPr lang="en-US" altLang="zh-CN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en-US" altLang="zh-CN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zh-CN" sz="3600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hangingPunct="0">
              <a:buClr>
                <a:srgbClr val="000099"/>
              </a:buClr>
              <a:buSzPct val="145000"/>
              <a:buNone/>
              <a:defRPr/>
            </a:pPr>
            <a:r>
              <a:rPr lang="en-US" altLang="zh-CN" sz="36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BPP </a:t>
            </a:r>
            <a:r>
              <a:rPr lang="en-US" altLang="zh-CN" sz="36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language (unlike TAUT in coNP</a:t>
            </a:r>
            <a:r>
              <a:rPr lang="en-US" altLang="zh-CN" sz="48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zh-CN" altLang="en-US" sz="4800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CN" sz="3200" dirty="0" smtClean="0">
                <a:solidFill>
                  <a:srgbClr val="FF33CC"/>
                </a:solidFill>
                <a:latin typeface="Calibri" pitchFamily="34" charset="0"/>
                <a:cs typeface="Calibri" pitchFamily="34" charset="0"/>
              </a:rPr>
              <a:t>Note: </a:t>
            </a:r>
            <a:r>
              <a:rPr lang="en-US" altLang="zh-CN" sz="3200" u="sng" dirty="0" smtClean="0">
                <a:solidFill>
                  <a:srgbClr val="FF33CC"/>
                </a:solidFill>
                <a:latin typeface="Calibri" pitchFamily="34" charset="0"/>
                <a:cs typeface="Calibri" pitchFamily="34" charset="0"/>
              </a:rPr>
              <a:t>not</a:t>
            </a:r>
            <a:r>
              <a:rPr lang="en-US" altLang="zh-CN" sz="3200" dirty="0" smtClean="0">
                <a:solidFill>
                  <a:srgbClr val="FF33CC"/>
                </a:solidFill>
                <a:latin typeface="Calibri" pitchFamily="34" charset="0"/>
                <a:cs typeface="Calibri" pitchFamily="34" charset="0"/>
              </a:rPr>
              <a:t> (algebraic)  propositional proofs!</a:t>
            </a:r>
            <a:endParaRPr lang="zh-CN" altLang="en-US" sz="3200" dirty="0">
              <a:solidFill>
                <a:srgbClr val="FF33CC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88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Arithmetic proofs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354012" y="1167851"/>
            <a:ext cx="8561388" cy="27368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l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Proof-lines: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equations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between algebraic circuits</a:t>
            </a:r>
          </a:p>
          <a:p>
            <a:pPr algn="l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Axioms</a:t>
            </a:r>
            <a:r>
              <a:rPr lang="en-US" sz="32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: </a:t>
            </a:r>
            <a:r>
              <a:rPr lang="en-US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polynomial-ring </a:t>
            </a:r>
            <a:r>
              <a:rPr lang="en-US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axioms</a:t>
            </a:r>
          </a:p>
          <a:p>
            <a:pPr algn="l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Rules</a:t>
            </a:r>
            <a:r>
              <a:rPr lang="en-US" altLang="zh-CN" sz="32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: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Transitivity of “</a:t>
            </a:r>
            <a:r>
              <a:rPr lang="en-US" altLang="zh-CN" sz="3200" b="1" dirty="0">
                <a:solidFill>
                  <a:srgbClr val="FF505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=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“;  </a:t>
            </a:r>
            <a:r>
              <a:rPr lang="en-US" altLang="zh-CN" sz="3200" b="1" dirty="0">
                <a:solidFill>
                  <a:srgbClr val="FF505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+,</a:t>
            </a:r>
            <a:r>
              <a:rPr lang="en-US" altLang="zh-CN" sz="2800" b="1" dirty="0">
                <a:solidFill>
                  <a:srgbClr val="FF505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x</a:t>
            </a:r>
            <a:r>
              <a:rPr lang="en-US" altLang="zh-CN" sz="28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 introduction,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etc.</a:t>
            </a:r>
            <a:endParaRPr lang="en-US" altLang="zh-CN" sz="3200" b="1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algn="l"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Circuit-axiom:             </a:t>
            </a:r>
            <a:r>
              <a:rPr lang="en-US" altLang="zh-CN" sz="3200" b="1" i="1" dirty="0" smtClean="0">
                <a:solidFill>
                  <a:srgbClr val="0606C8"/>
                </a:solidFill>
                <a:effectLst/>
              </a:rPr>
              <a:t>F=G,      </a:t>
            </a:r>
          </a:p>
          <a:p>
            <a:pPr eaLnBrk="0" hangingPunct="0">
              <a:spcBef>
                <a:spcPct val="20000"/>
              </a:spcBef>
              <a:buClr>
                <a:srgbClr val="000099"/>
              </a:buClr>
              <a:buSzPct val="145000"/>
              <a:defRPr/>
            </a:pPr>
            <a:r>
              <a:rPr lang="en-US" altLang="zh-CN" sz="3200" b="1" i="1" dirty="0">
                <a:solidFill>
                  <a:srgbClr val="0606C8"/>
                </a:solidFill>
                <a:effectLst/>
              </a:rPr>
              <a:t> </a:t>
            </a:r>
            <a:r>
              <a:rPr lang="en-US" altLang="zh-CN" sz="3200" b="1" i="1" dirty="0" smtClean="0">
                <a:solidFill>
                  <a:srgbClr val="0606C8"/>
                </a:solidFill>
                <a:effectLst/>
              </a:rPr>
              <a:t>   </a:t>
            </a:r>
            <a:r>
              <a:rPr lang="en-US" altLang="zh-CN" sz="3200" b="1" dirty="0" smtClean="0">
                <a:solidFill>
                  <a:schemeClr val="tx1"/>
                </a:solidFill>
                <a:effectLst/>
              </a:rPr>
              <a:t>if </a:t>
            </a:r>
            <a:r>
              <a:rPr lang="en-US" altLang="zh-CN" sz="3200" b="1" i="1" dirty="0">
                <a:solidFill>
                  <a:srgbClr val="0606C8"/>
                </a:solidFill>
                <a:effectLst/>
              </a:rPr>
              <a:t>F</a:t>
            </a:r>
            <a:r>
              <a:rPr lang="en-US" altLang="zh-CN" sz="3200" b="1" dirty="0">
                <a:solidFill>
                  <a:schemeClr val="tx1"/>
                </a:solidFill>
                <a:effectLst/>
              </a:rPr>
              <a:t> and </a:t>
            </a:r>
            <a:r>
              <a:rPr lang="en-US" altLang="zh-CN" sz="3200" b="1" i="1" dirty="0">
                <a:solidFill>
                  <a:srgbClr val="0606C8"/>
                </a:solidFill>
                <a:effectLst/>
              </a:rPr>
              <a:t>G</a:t>
            </a:r>
            <a:r>
              <a:rPr lang="en-US" altLang="zh-CN" sz="3200" b="1" dirty="0">
                <a:solidFill>
                  <a:schemeClr val="tx1"/>
                </a:solidFill>
                <a:effectLst/>
              </a:rPr>
              <a:t> are identical when the </a:t>
            </a:r>
            <a:r>
              <a:rPr lang="en-US" altLang="zh-CN" sz="3200" b="1" dirty="0" smtClean="0">
                <a:solidFill>
                  <a:schemeClr val="tx1"/>
                </a:solidFill>
                <a:effectLst/>
              </a:rPr>
              <a:t>circuits are unwinded </a:t>
            </a:r>
            <a:r>
              <a:rPr lang="en-US" altLang="zh-CN" sz="3200" b="1" dirty="0">
                <a:solidFill>
                  <a:schemeClr val="tx1"/>
                </a:solidFill>
                <a:effectLst/>
              </a:rPr>
              <a:t>into </a:t>
            </a:r>
            <a:r>
              <a:rPr lang="en-US" altLang="zh-CN" sz="3200" b="1" dirty="0" smtClean="0">
                <a:solidFill>
                  <a:schemeClr val="tx1"/>
                </a:solidFill>
                <a:effectLst/>
              </a:rPr>
              <a:t>trees</a:t>
            </a:r>
            <a:endParaRPr lang="zh-CN" altLang="en-US" sz="3200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5" y="3149600"/>
            <a:ext cx="631825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0" y="4464050"/>
            <a:ext cx="6680200" cy="207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520" y="6035040"/>
            <a:ext cx="114300" cy="1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864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59184">
        <p:fade/>
      </p:transition>
    </mc:Choice>
    <mc:Fallback xmlns="">
      <p:transition spd="med" advTm="15918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16387"/>
                                        </p:tgtEl>
                                      </p:cBhvr>
                                      <p:by x="55000" y="5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05529E-7 L -0.10781 -0.11103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99" y="-55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7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Arithmetic proofs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78881" y="5739803"/>
            <a:ext cx="1673803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3x∙2=6x</a:t>
            </a:r>
          </a:p>
        </p:txBody>
      </p:sp>
      <p:cxnSp>
        <p:nvCxnSpPr>
          <p:cNvPr id="27" name="מחבר ישר 27"/>
          <p:cNvCxnSpPr>
            <a:stCxn id="26" idx="0"/>
            <a:endCxn id="29" idx="2"/>
          </p:cNvCxnSpPr>
          <p:nvPr/>
        </p:nvCxnSpPr>
        <p:spPr bwMode="auto">
          <a:xfrm flipH="1" flipV="1">
            <a:off x="3515209" y="4762069"/>
            <a:ext cx="400574" cy="97773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מחבר ישר 28"/>
          <p:cNvCxnSpPr>
            <a:stCxn id="26" idx="0"/>
            <a:endCxn id="30" idx="2"/>
          </p:cNvCxnSpPr>
          <p:nvPr/>
        </p:nvCxnSpPr>
        <p:spPr bwMode="auto">
          <a:xfrm flipV="1">
            <a:off x="3915783" y="5066533"/>
            <a:ext cx="1748855" cy="67327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575282" y="4300404"/>
            <a:ext cx="1879854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3x∙2=2∙3x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06383" y="4604868"/>
            <a:ext cx="1516509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2∙3x=6x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122" y="4281702"/>
            <a:ext cx="1881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111111"/>
                </a:solidFill>
                <a:effectLst/>
              </a:rPr>
              <a:t>commutativity </a:t>
            </a:r>
            <a:r>
              <a:rPr lang="en-US" sz="1800" b="1" dirty="0">
                <a:solidFill>
                  <a:srgbClr val="111111"/>
                </a:solidFill>
                <a:effectLst/>
              </a:rPr>
              <a:t>axiom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02382" y="5203113"/>
            <a:ext cx="1592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11111"/>
                </a:solidFill>
                <a:effectLst/>
              </a:rPr>
              <a:t>transitivity</a:t>
            </a:r>
            <a:endParaRPr lang="en-US" sz="2000" b="1" dirty="0">
              <a:solidFill>
                <a:srgbClr val="111111"/>
              </a:solidFill>
              <a:effectLst/>
            </a:endParaRPr>
          </a:p>
        </p:txBody>
      </p:sp>
      <p:cxnSp>
        <p:nvCxnSpPr>
          <p:cNvPr id="33" name="מחבר ישר 34"/>
          <p:cNvCxnSpPr>
            <a:stCxn id="30" idx="0"/>
            <a:endCxn id="36" idx="2"/>
          </p:cNvCxnSpPr>
          <p:nvPr/>
        </p:nvCxnSpPr>
        <p:spPr bwMode="auto">
          <a:xfrm flipH="1" flipV="1">
            <a:off x="4455136" y="3603999"/>
            <a:ext cx="1209502" cy="100086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מחבר ישר 35"/>
          <p:cNvCxnSpPr/>
          <p:nvPr/>
        </p:nvCxnSpPr>
        <p:spPr bwMode="auto">
          <a:xfrm flipV="1">
            <a:off x="5664638" y="3588612"/>
            <a:ext cx="1170560" cy="101625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626550" y="3183078"/>
            <a:ext cx="807815" cy="46166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x=x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15783" y="3203889"/>
            <a:ext cx="1078706" cy="40011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2∙3=6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29199" y="3177375"/>
            <a:ext cx="1642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ysClr val="windowText" lastClr="000000"/>
                </a:solidFill>
                <a:effectLst/>
              </a:rPr>
              <a:t>r</a:t>
            </a:r>
            <a:r>
              <a:rPr lang="en-US" sz="1800" b="1" dirty="0" smtClean="0">
                <a:solidFill>
                  <a:sysClr val="windowText" lastClr="000000"/>
                </a:solidFill>
                <a:effectLst/>
              </a:rPr>
              <a:t>eflexivity axiom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927501" y="3804351"/>
            <a:ext cx="1562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11111"/>
                </a:solidFill>
                <a:effectLst/>
              </a:rPr>
              <a:t>product </a:t>
            </a:r>
            <a:r>
              <a:rPr lang="en-US" sz="2000" b="1" dirty="0">
                <a:solidFill>
                  <a:srgbClr val="111111"/>
                </a:solidFill>
                <a:effectLst/>
              </a:rPr>
              <a:t>rule </a:t>
            </a:r>
          </a:p>
          <a:p>
            <a:endParaRPr lang="en-US" sz="1200" dirty="0" smtClean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658484" y="3203889"/>
            <a:ext cx="1416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2">
                    <a:lumMod val="25000"/>
                  </a:schemeClr>
                </a:solidFill>
                <a:effectLst/>
              </a:rPr>
              <a:t>f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ield identities axiom</a:t>
            </a:r>
          </a:p>
        </p:txBody>
      </p:sp>
    </p:spTree>
    <p:extLst>
      <p:ext uri="{BB962C8B-B14F-4D97-AF65-F5344CB8AC3E}">
        <p14:creationId xmlns:p14="http://schemas.microsoft.com/office/powerpoint/2010/main" val="3824051591"/>
      </p:ext>
    </p:extLst>
  </p:cSld>
  <p:clrMapOvr>
    <a:masterClrMapping/>
  </p:clrMapOvr>
  <p:transition advTm="1591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9" grpId="0" animBg="1"/>
      <p:bldP spid="30" grpId="0" animBg="1"/>
      <p:bldP spid="31" grpId="0"/>
      <p:bldP spid="31" grpId="1"/>
      <p:bldP spid="32" grpId="0"/>
      <p:bldP spid="35" grpId="0" animBg="1"/>
      <p:bldP spid="36" grpId="0" animBg="1"/>
      <p:bldP spid="37" grpId="0"/>
      <p:bldP spid="37" grpId="1"/>
      <p:bldP spid="38" grpId="0"/>
      <p:bldP spid="38" grpId="1"/>
      <p:bldP spid="39" grpId="0"/>
      <p:bldP spid="39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73099" y="1178134"/>
            <a:ext cx="8242301" cy="5211590"/>
          </a:xfrm>
        </p:spPr>
        <p:txBody>
          <a:bodyPr/>
          <a:lstStyle/>
          <a:p>
            <a:pPr marL="114300" indent="0">
              <a:buNone/>
            </a:pPr>
            <a:r>
              <a:rPr lang="en-US" altLang="zh-CN" sz="5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Relations </a:t>
            </a:r>
            <a:r>
              <a:rPr lang="en-US" altLang="zh-CN" sz="54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to </a:t>
            </a:r>
            <a:r>
              <a:rPr lang="en-US" altLang="zh-CN" sz="54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altLang="zh-CN" sz="5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olynomial identity testing (PIT)</a:t>
            </a:r>
          </a:p>
          <a:p>
            <a:pPr marL="114300" indent="0">
              <a:buNone/>
            </a:pPr>
            <a:endParaRPr lang="en-US" altLang="zh-CN" sz="4800" b="1" dirty="0" smtClean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US" altLang="zh-CN" sz="4800" b="1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We </a:t>
            </a:r>
            <a:r>
              <a:rPr lang="en-US" altLang="zh-CN" sz="4800" b="1" dirty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shall see: </a:t>
            </a:r>
            <a:endParaRPr lang="en-US" altLang="zh-CN" sz="4800" b="1" dirty="0" smtClean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US" altLang="zh-CN" sz="4800" b="1" dirty="0" smtClean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Relations </a:t>
            </a:r>
            <a:r>
              <a:rPr lang="en-US" altLang="zh-CN" sz="4800" b="1" dirty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to </a:t>
            </a:r>
            <a:r>
              <a:rPr lang="en-US" altLang="zh-CN" sz="4800" b="1" u="sng" dirty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propositional</a:t>
            </a:r>
            <a:r>
              <a:rPr lang="en-US" altLang="zh-CN" sz="4800" b="1" dirty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 proofs</a:t>
            </a:r>
            <a:r>
              <a:rPr lang="en-US" altLang="zh-CN" sz="4800" b="1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!</a:t>
            </a:r>
            <a:endParaRPr lang="zh-CN" altLang="zh-CN" sz="4800" b="1" dirty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Motivations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2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73099" y="1178134"/>
            <a:ext cx="8242301" cy="5211590"/>
          </a:xfrm>
        </p:spPr>
        <p:txBody>
          <a:bodyPr/>
          <a:lstStyle/>
          <a:p>
            <a:pPr marL="57150" indent="0" algn="just">
              <a:spcAft>
                <a:spcPts val="0"/>
              </a:spcAft>
              <a:buNone/>
            </a:pPr>
            <a:r>
              <a:rPr lang="en-US" altLang="zh-CN" sz="3200" b="1" kern="100" dirty="0" smtClean="0">
                <a:solidFill>
                  <a:schemeClr val="bg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[</a:t>
            </a:r>
            <a:r>
              <a:rPr lang="en-US" altLang="zh-CN" sz="3200" kern="100" dirty="0" smtClean="0">
                <a:solidFill>
                  <a:srgbClr val="DDDDDD">
                    <a:lumMod val="50000"/>
                  </a:srgbClr>
                </a:solidFill>
                <a:latin typeface="Calibri"/>
                <a:ea typeface="宋体"/>
                <a:cs typeface="Arial"/>
              </a:rPr>
              <a:t>Hrube</a:t>
            </a:r>
            <a:r>
              <a:rPr lang="en-US" altLang="zh-CN" sz="2400" kern="100" dirty="0" smtClean="0">
                <a:solidFill>
                  <a:srgbClr val="DDDDDD">
                    <a:lumMod val="50000"/>
                  </a:srgbClr>
                </a:solidFill>
                <a:latin typeface="Calibri"/>
                <a:ea typeface="宋体"/>
                <a:cs typeface="Arial"/>
              </a:rPr>
              <a:t>Š</a:t>
            </a:r>
            <a:r>
              <a:rPr lang="en-US" altLang="zh-CN" sz="3200" kern="100" dirty="0">
                <a:solidFill>
                  <a:schemeClr val="bg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 </a:t>
            </a:r>
            <a:r>
              <a:rPr lang="en-US" altLang="zh-CN" sz="3200" b="1" kern="100" dirty="0" smtClean="0">
                <a:solidFill>
                  <a:schemeClr val="bg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&amp; </a:t>
            </a:r>
            <a:r>
              <a:rPr lang="en-US" altLang="zh-CN" sz="3200" b="1" kern="100" dirty="0">
                <a:solidFill>
                  <a:schemeClr val="bg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T</a:t>
            </a:r>
            <a:r>
              <a:rPr lang="en-US" altLang="zh-CN" sz="3200" b="1" kern="100" dirty="0" smtClean="0">
                <a:solidFill>
                  <a:schemeClr val="bg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. ’09]:</a:t>
            </a:r>
          </a:p>
          <a:p>
            <a:pPr marL="5715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0606C8"/>
                </a:solidFill>
                <a:latin typeface="Calibri"/>
                <a:ea typeface="宋体"/>
                <a:cs typeface="Arial"/>
              </a:rPr>
              <a:t>Proof-lines: equations between </a:t>
            </a:r>
            <a:r>
              <a:rPr lang="en-US" altLang="zh-CN" sz="3600" b="1" kern="100" dirty="0" smtClean="0">
                <a:solidFill>
                  <a:srgbClr val="FF0000"/>
                </a:solidFill>
                <a:latin typeface="Calibri"/>
                <a:ea typeface="宋体"/>
                <a:cs typeface="Arial"/>
              </a:rPr>
              <a:t>formulas</a:t>
            </a:r>
            <a:r>
              <a:rPr lang="en-US" altLang="zh-CN" sz="3600" b="1" kern="100" dirty="0" smtClean="0">
                <a:solidFill>
                  <a:srgbClr val="0606C8"/>
                </a:solidFill>
                <a:latin typeface="Calibri"/>
                <a:ea typeface="宋体"/>
                <a:cs typeface="Arial"/>
              </a:rPr>
              <a:t> (and </a:t>
            </a:r>
            <a:r>
              <a:rPr lang="en-US" altLang="zh-CN" sz="3600" b="1" kern="100" dirty="0">
                <a:solidFill>
                  <a:srgbClr val="0606C8"/>
                </a:solidFill>
                <a:latin typeface="Calibri"/>
                <a:ea typeface="宋体"/>
                <a:cs typeface="Arial"/>
              </a:rPr>
              <a:t>more restricted </a:t>
            </a:r>
            <a:r>
              <a:rPr lang="en-US" altLang="zh-CN" sz="3600" b="1" kern="100" dirty="0" smtClean="0">
                <a:solidFill>
                  <a:srgbClr val="0606C8"/>
                </a:solidFill>
                <a:latin typeface="Calibri"/>
                <a:ea typeface="宋体"/>
                <a:cs typeface="Arial"/>
              </a:rPr>
              <a:t>classes):</a:t>
            </a:r>
          </a:p>
          <a:p>
            <a:pPr algn="just">
              <a:spcAft>
                <a:spcPts val="0"/>
              </a:spcAft>
              <a:buFont typeface="Wingdings" pitchFamily="2" charset="2"/>
              <a:buChar char="l"/>
            </a:pPr>
            <a:r>
              <a:rPr lang="en-US" altLang="zh-CN" sz="3200" b="1" kern="100" dirty="0" smtClean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Short Bounded </a:t>
            </a:r>
            <a:r>
              <a:rPr lang="en-US" altLang="zh-CN" sz="3200" b="1" kern="100" dirty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depth proofs for interesting families of polynomial </a:t>
            </a:r>
            <a:r>
              <a:rPr lang="en-US" altLang="zh-CN" sz="3200" b="1" kern="100" dirty="0" smtClean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identities:</a:t>
            </a:r>
          </a:p>
          <a:p>
            <a:pPr lvl="1" algn="just">
              <a:spcAft>
                <a:spcPts val="0"/>
              </a:spcAft>
              <a:buFont typeface="Wingdings" pitchFamily="2" charset="2"/>
              <a:buChar char="l"/>
            </a:pPr>
            <a:r>
              <a:rPr lang="en-US" altLang="zh-CN" sz="3200" b="1" kern="100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Symmetric </a:t>
            </a:r>
            <a:r>
              <a:rPr lang="en-US" altLang="zh-CN" sz="3200" b="1" kern="100" dirty="0">
                <a:solidFill>
                  <a:schemeClr val="accent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polynomials</a:t>
            </a:r>
            <a:r>
              <a:rPr lang="en-US" altLang="zh-CN" sz="3200" b="1" kern="100" dirty="0">
                <a:solidFill>
                  <a:schemeClr val="accent1">
                    <a:lumMod val="75000"/>
                  </a:schemeClr>
                </a:solidFill>
                <a:latin typeface="Calibri"/>
                <a:ea typeface="宋体"/>
                <a:cs typeface="Arial"/>
              </a:rPr>
              <a:t>;</a:t>
            </a:r>
            <a:r>
              <a:rPr lang="en-US" altLang="zh-CN" sz="3200" b="1" kern="100" dirty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 </a:t>
            </a:r>
            <a:endParaRPr lang="en-US" altLang="zh-CN" sz="3200" b="1" kern="100" dirty="0" smtClean="0">
              <a:solidFill>
                <a:srgbClr val="C00000"/>
              </a:solidFill>
              <a:latin typeface="Calibri"/>
              <a:ea typeface="宋体"/>
              <a:cs typeface="Arial"/>
            </a:endParaRPr>
          </a:p>
          <a:p>
            <a:pPr lvl="1" algn="just">
              <a:spcAft>
                <a:spcPts val="0"/>
              </a:spcAft>
              <a:buFont typeface="Wingdings" pitchFamily="2" charset="2"/>
              <a:buChar char="l"/>
            </a:pPr>
            <a:r>
              <a:rPr lang="en-US" altLang="zh-CN" sz="3200" b="1" kern="100" dirty="0" err="1" smtClean="0">
                <a:solidFill>
                  <a:schemeClr val="accent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Vandermonde</a:t>
            </a:r>
            <a:r>
              <a:rPr lang="en-US" altLang="zh-CN" sz="3200" b="1" kern="100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宋体"/>
                <a:cs typeface="Arial"/>
              </a:rPr>
              <a:t> matrices identities</a:t>
            </a:r>
          </a:p>
          <a:p>
            <a:pPr algn="just">
              <a:spcAft>
                <a:spcPts val="0"/>
              </a:spcAft>
              <a:buFont typeface="Wingdings" pitchFamily="2" charset="2"/>
              <a:buChar char="l"/>
            </a:pPr>
            <a:r>
              <a:rPr lang="en-US" altLang="zh-CN" sz="3200" b="1" kern="100" dirty="0" smtClean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Lower </a:t>
            </a:r>
            <a:r>
              <a:rPr lang="en-US" altLang="zh-CN" sz="3200" b="1" kern="100" dirty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bounds on very restrictive </a:t>
            </a:r>
            <a:r>
              <a:rPr lang="en-US" altLang="zh-CN" sz="3200" b="1" kern="100" dirty="0" smtClean="0">
                <a:solidFill>
                  <a:srgbClr val="C00000"/>
                </a:solidFill>
                <a:latin typeface="Calibri"/>
                <a:ea typeface="宋体"/>
                <a:cs typeface="Arial"/>
              </a:rPr>
              <a:t>proofs</a:t>
            </a:r>
            <a:endParaRPr lang="zh-CN" altLang="zh-CN" sz="3200" b="1" kern="100" dirty="0">
              <a:solidFill>
                <a:srgbClr val="C00000"/>
              </a:solidFill>
              <a:latin typeface="Calibri"/>
              <a:ea typeface="宋体"/>
              <a:cs typeface="Arial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The theory of arithmetic proofs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88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 rot="21420270">
            <a:off x="514013" y="1422952"/>
            <a:ext cx="8177806" cy="3610800"/>
          </a:xfrm>
          <a:solidFill>
            <a:schemeClr val="tx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lvl="1">
              <a:buNone/>
            </a:pPr>
            <a:r>
              <a:rPr lang="en-US" altLang="zh-CN" sz="6600" b="1" dirty="0" smtClean="0">
                <a:solidFill>
                  <a:schemeClr val="accent2">
                    <a:lumMod val="2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Recap:</a:t>
            </a:r>
            <a:r>
              <a:rPr lang="en-US" altLang="zh-CN" sz="6600" b="1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66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The propositional world</a:t>
            </a:r>
            <a:r>
              <a:rPr lang="en-US" altLang="zh-CN" sz="6600" b="1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: </a:t>
            </a:r>
          </a:p>
          <a:p>
            <a:pPr lvl="1">
              <a:buNone/>
            </a:pPr>
            <a:r>
              <a:rPr lang="en-US" altLang="zh-CN" sz="6600" b="1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Frege systems</a:t>
            </a:r>
            <a:endParaRPr lang="en-US" altLang="zh-CN" sz="6600" b="1" dirty="0" smtClean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21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757451" y="2279175"/>
            <a:ext cx="7754509" cy="1282889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Structural results for algebraic circuits		carry over to 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arithmetic proofs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The theory of arithmetic proofs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13552" y="3132890"/>
            <a:ext cx="8242301" cy="325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rgbClr val="507800"/>
              </a:buClr>
              <a:buFont typeface="Wingdings" pitchFamily="2" charset="2"/>
              <a:buNone/>
            </a:pPr>
            <a:endParaRPr lang="en-US" altLang="zh-CN" sz="1800" dirty="0" smtClean="0">
              <a:solidFill>
                <a:srgbClr val="507800"/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514350" indent="-514350">
              <a:buClr>
                <a:srgbClr val="507800"/>
              </a:buClr>
              <a:buFont typeface="+mj-ea"/>
              <a:buAutoNum type="circleNumDbPlain"/>
            </a:pPr>
            <a:r>
              <a:rPr lang="en-US" altLang="zh-CN" sz="2800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Eliminate high degrees (</a:t>
            </a:r>
            <a:r>
              <a:rPr lang="en-US" altLang="zh-CN" sz="2800" dirty="0" err="1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Strassen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'73)</a:t>
            </a:r>
            <a:r>
              <a:rPr lang="en-US" altLang="zh-CN" sz="2800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</a:p>
          <a:p>
            <a:pPr marL="514350" indent="-514350">
              <a:buClr>
                <a:srgbClr val="507800"/>
              </a:buClr>
              <a:buFont typeface="+mj-lt"/>
              <a:buAutoNum type="circleNumDbPlain"/>
            </a:pPr>
            <a:r>
              <a:rPr lang="en-US" altLang="zh-CN" sz="2800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Division elimination (</a:t>
            </a:r>
            <a:r>
              <a:rPr lang="en-US" altLang="zh-CN" sz="2800" dirty="0" err="1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Strassen</a:t>
            </a:r>
            <a:r>
              <a:rPr lang="en-US" altLang="zh-CN" sz="2800" dirty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'73, Hrube</a:t>
            </a:r>
            <a:r>
              <a:rPr lang="en-US" altLang="zh-CN" sz="24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Š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, </a:t>
            </a:r>
            <a:r>
              <a:rPr lang="en-US" altLang="zh-CN" sz="2800" dirty="0" err="1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Yehudayoff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'11)</a:t>
            </a:r>
          </a:p>
          <a:p>
            <a:pPr marL="514350" indent="-514350">
              <a:buClr>
                <a:srgbClr val="507800"/>
              </a:buClr>
              <a:buFont typeface="+mj-lt"/>
              <a:buAutoNum type="circleNumDbPlain"/>
            </a:pPr>
            <a:r>
              <a:rPr lang="en-US" altLang="zh-CN" sz="2800" dirty="0" smtClean="0">
                <a:solidFill>
                  <a:srgbClr val="FF33CC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Arithmetic</a:t>
            </a:r>
            <a:r>
              <a:rPr lang="en-US" altLang="zh-CN" sz="2800" dirty="0" smtClean="0">
                <a:solidFill>
                  <a:srgbClr val="FF33CC"/>
                </a:solidFill>
                <a:effectLst/>
                <a:latin typeface="Calibri" pitchFamily="34" charset="0"/>
                <a:cs typeface="Calibri" pitchFamily="34" charset="0"/>
              </a:rPr>
              <a:t>-P/poly</a:t>
            </a:r>
            <a:r>
              <a:rPr lang="en-US" altLang="zh-CN" sz="2800" b="0" dirty="0" smtClean="0">
                <a:solidFill>
                  <a:srgbClr val="FF33CC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800" dirty="0">
                <a:solidFill>
                  <a:srgbClr val="FF33CC"/>
                </a:solidFill>
                <a:effectLst/>
                <a:latin typeface="Calibri" pitchFamily="34" charset="0"/>
                <a:cs typeface="Calibri" pitchFamily="34" charset="0"/>
              </a:rPr>
              <a:t>= Arithmetic-NC</a:t>
            </a:r>
            <a:r>
              <a:rPr lang="en-US" altLang="zh-CN" sz="2800" baseline="30000" dirty="0">
                <a:solidFill>
                  <a:srgbClr val="FF33CC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400" dirty="0">
                <a:solidFill>
                  <a:srgbClr val="FF33CC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(</a:t>
            </a:r>
            <a:r>
              <a:rPr lang="en-US" altLang="zh-CN" sz="28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Valiant, </a:t>
            </a:r>
            <a:r>
              <a:rPr lang="en-US" altLang="zh-CN" sz="2800" dirty="0" err="1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Skyum</a:t>
            </a:r>
            <a:r>
              <a:rPr lang="en-US" altLang="zh-CN" sz="28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, Berkowitz and </a:t>
            </a:r>
            <a:r>
              <a:rPr lang="en-US" altLang="zh-CN" sz="2800" dirty="0" err="1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Rackoff</a:t>
            </a:r>
            <a:r>
              <a:rPr lang="en-US" altLang="zh-CN" sz="28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'83</a:t>
            </a:r>
            <a:r>
              <a:rPr lang="en-US" altLang="zh-CN" sz="28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endParaRPr lang="en-US" altLang="zh-CN" sz="2400" dirty="0">
              <a:solidFill>
                <a:srgbClr val="0070C0"/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7451" y="1078173"/>
            <a:ext cx="7754509" cy="1249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lvl="0" algn="just">
              <a:spcBef>
                <a:spcPct val="20000"/>
              </a:spcBef>
              <a:spcAft>
                <a:spcPts val="0"/>
              </a:spcAft>
              <a:buClr>
                <a:srgbClr val="507800"/>
              </a:buClr>
            </a:pPr>
            <a:r>
              <a:rPr lang="en-US" altLang="zh-CN" sz="3200" b="1" kern="100" dirty="0" smtClean="0">
                <a:solidFill>
                  <a:srgbClr val="DDDDDD">
                    <a:lumMod val="50000"/>
                  </a:srgbClr>
                </a:solidFill>
                <a:effectLst/>
                <a:latin typeface="Calibri"/>
                <a:ea typeface="宋体"/>
                <a:cs typeface="Arial"/>
              </a:rPr>
              <a:t>[Hrube</a:t>
            </a:r>
            <a:r>
              <a:rPr lang="en-US" altLang="zh-CN" sz="2400" b="1" kern="100" dirty="0" smtClean="0">
                <a:solidFill>
                  <a:srgbClr val="DDDDDD">
                    <a:lumMod val="50000"/>
                  </a:srgbClr>
                </a:solidFill>
                <a:effectLst/>
                <a:latin typeface="Calibri"/>
                <a:ea typeface="宋体"/>
                <a:cs typeface="Arial"/>
              </a:rPr>
              <a:t>Š</a:t>
            </a:r>
            <a:r>
              <a:rPr lang="en-US" altLang="zh-CN" sz="3200" b="1" kern="100" dirty="0">
                <a:solidFill>
                  <a:srgbClr val="DDDDDD">
                    <a:lumMod val="50000"/>
                  </a:srgbClr>
                </a:solidFill>
                <a:effectLst/>
                <a:latin typeface="Calibri"/>
                <a:ea typeface="宋体"/>
                <a:cs typeface="Arial"/>
              </a:rPr>
              <a:t> </a:t>
            </a:r>
            <a:r>
              <a:rPr lang="en-US" altLang="zh-CN" sz="3200" b="1" kern="100" dirty="0" smtClean="0">
                <a:solidFill>
                  <a:srgbClr val="DDDDDD">
                    <a:lumMod val="50000"/>
                  </a:srgbClr>
                </a:solidFill>
                <a:effectLst/>
                <a:latin typeface="Calibri"/>
                <a:ea typeface="宋体"/>
                <a:cs typeface="Arial"/>
              </a:rPr>
              <a:t>&amp; </a:t>
            </a:r>
            <a:r>
              <a:rPr lang="en-US" altLang="zh-CN" sz="3200" b="1" kern="100" dirty="0">
                <a:solidFill>
                  <a:srgbClr val="DDDDDD">
                    <a:lumMod val="50000"/>
                  </a:srgbClr>
                </a:solidFill>
                <a:effectLst/>
                <a:latin typeface="Calibri"/>
                <a:ea typeface="宋体"/>
                <a:cs typeface="Arial"/>
              </a:rPr>
              <a:t>T</a:t>
            </a:r>
            <a:r>
              <a:rPr lang="en-US" altLang="zh-CN" sz="3200" b="1" kern="100" dirty="0" smtClean="0">
                <a:solidFill>
                  <a:srgbClr val="DDDDDD">
                    <a:lumMod val="50000"/>
                  </a:srgbClr>
                </a:solidFill>
                <a:effectLst/>
                <a:latin typeface="Calibri"/>
                <a:ea typeface="宋体"/>
                <a:cs typeface="Arial"/>
              </a:rPr>
              <a:t>. ’12</a:t>
            </a:r>
            <a:r>
              <a:rPr lang="en-US" altLang="zh-CN" sz="3200" b="1" kern="100" dirty="0">
                <a:solidFill>
                  <a:srgbClr val="DDDDDD">
                    <a:lumMod val="50000"/>
                  </a:srgbClr>
                </a:solidFill>
                <a:effectLst/>
                <a:latin typeface="Calibri"/>
                <a:ea typeface="宋体"/>
                <a:cs typeface="Arial"/>
              </a:rPr>
              <a:t>]:</a:t>
            </a:r>
          </a:p>
          <a:p>
            <a:pPr marL="57150" lvl="0" algn="just">
              <a:spcBef>
                <a:spcPct val="20000"/>
              </a:spcBef>
              <a:spcAft>
                <a:spcPts val="0"/>
              </a:spcAft>
              <a:buClr>
                <a:srgbClr val="507800"/>
              </a:buClr>
            </a:pPr>
            <a:r>
              <a:rPr lang="en-US" altLang="zh-CN" sz="3600" b="1" kern="100" dirty="0">
                <a:solidFill>
                  <a:srgbClr val="0606C8"/>
                </a:solidFill>
                <a:effectLst/>
                <a:latin typeface="Calibri"/>
                <a:ea typeface="宋体"/>
                <a:cs typeface="Arial"/>
              </a:rPr>
              <a:t>Proof-lines: equations between </a:t>
            </a:r>
            <a:r>
              <a:rPr lang="en-US" altLang="zh-CN" sz="3600" b="1" kern="100" dirty="0" smtClean="0">
                <a:solidFill>
                  <a:srgbClr val="FF0000"/>
                </a:solidFill>
                <a:effectLst/>
                <a:latin typeface="Calibri"/>
                <a:ea typeface="宋体"/>
                <a:cs typeface="Arial"/>
              </a:rPr>
              <a:t>circuits</a:t>
            </a:r>
            <a:endParaRPr lang="zh-CN" altLang="en-US" sz="3200" b="1" kern="0" baseline="30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75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750" fill="hold"/>
                                        <p:tgtEl>
                                          <p:spTgt spid="2"/>
                                        </p:tgtEl>
                                      </p:cBhvr>
                                      <p:by x="125000" y="1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2803E-6 L -0.01927 -0.06985 " pathEditMode="relative" rAng="0" ptsTypes="AA">
                                      <p:cBhvr>
                                        <p:cTn id="10" dur="1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2" y="-349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16374E-6 L -0.02517 -0.0599 " pathEditMode="relative" rAng="0" ptsTypes="AA">
                                      <p:cBhvr>
                                        <p:cTn id="12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" y="-300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100" fill="hold"/>
                                        <p:tgtEl>
                                          <p:spTgt spid="8"/>
                                        </p:tgtEl>
                                      </p:cBhvr>
                                      <p:by x="78000" y="78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1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2" animBg="1"/>
      <p:bldP spid="9" grpId="0"/>
      <p:bldP spid="8" grpId="0"/>
      <p:bldP spid="8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❶ Eliminate high degrees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37" name="TextBox 4136"/>
          <p:cNvSpPr txBox="1"/>
          <p:nvPr/>
        </p:nvSpPr>
        <p:spPr>
          <a:xfrm>
            <a:off x="554720" y="3892948"/>
            <a:ext cx="514504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zh-CN" sz="32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Example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: x(1+y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50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)-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xy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50</a:t>
            </a:r>
          </a:p>
          <a:p>
            <a:pPr algn="l"/>
            <a:r>
              <a:rPr lang="en-US" altLang="zh-CN" sz="32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Expansion: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x+xy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50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-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xy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50</a:t>
            </a:r>
            <a:endParaRPr lang="en-US" altLang="zh-CN" sz="3200" b="1" baseline="30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32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Syntactic-degree: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51</a:t>
            </a:r>
            <a:endParaRPr lang="en-US" altLang="zh-CN" sz="3200" b="1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41" name="TextBox 4140"/>
          <p:cNvSpPr txBox="1"/>
          <p:nvPr/>
        </p:nvSpPr>
        <p:spPr>
          <a:xfrm>
            <a:off x="554720" y="1148576"/>
            <a:ext cx="787560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36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Syntactic-degree of G</a:t>
            </a:r>
            <a:r>
              <a:rPr lang="en-US" altLang="zh-CN" sz="36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Expand all terms in G, </a:t>
            </a:r>
            <a:r>
              <a:rPr lang="en-US" altLang="zh-CN" sz="3200" b="1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without</a:t>
            </a: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canceling 	terms</a:t>
            </a:r>
            <a:r>
              <a:rPr lang="en-US" altLang="zh-CN" sz="3200" b="1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!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Syntactic-degree</a:t>
            </a: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200" b="1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=</a:t>
            </a: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maximal </a:t>
            </a:r>
            <a:r>
              <a:rPr lang="en-US" altLang="zh-CN" sz="32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degree of a </a:t>
            </a: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term in this expansion.</a:t>
            </a:r>
            <a:endParaRPr lang="zh-CN" altLang="en-US" sz="3200" b="1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720" y="5462608"/>
            <a:ext cx="77548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altLang="zh-CN" sz="2400" b="1" dirty="0" smtClean="0">
                <a:solidFill>
                  <a:srgbClr val="FF33CC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Corollary</a:t>
            </a:r>
            <a:r>
              <a:rPr lang="en-US" altLang="zh-CN" sz="2400" b="1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: </a:t>
            </a:r>
            <a:endParaRPr lang="en-US" altLang="zh-CN" sz="2400" b="1" dirty="0">
              <a:solidFill>
                <a:srgbClr val="0606C8"/>
              </a:solidFill>
              <a:effectLst/>
              <a:latin typeface="Calibri" pitchFamily="34" charset="0"/>
              <a:ea typeface="+mn-ea"/>
              <a:cs typeface="Calibri" pitchFamily="34" charset="0"/>
            </a:endParaRPr>
          </a:p>
          <a:p>
            <a:pPr lvl="0" algn="l"/>
            <a:r>
              <a:rPr lang="en-US" altLang="zh-CN" sz="2400" b="1" dirty="0">
                <a:solidFill>
                  <a:srgbClr val="F2EF62">
                    <a:lumMod val="50000"/>
                  </a:srgbClr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for proving</a:t>
            </a:r>
            <a:r>
              <a:rPr lang="en-US" altLang="zh-CN" sz="2400" b="1" dirty="0">
                <a:solidFill>
                  <a:srgbClr val="C0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 </a:t>
            </a:r>
            <a:r>
              <a:rPr lang="en-US" altLang="zh-CN" sz="2400" b="1" dirty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x(1+y</a:t>
            </a:r>
            <a:r>
              <a:rPr lang="en-US" altLang="zh-CN" sz="2400" b="1" baseline="30000" dirty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50</a:t>
            </a:r>
            <a:r>
              <a:rPr lang="en-US" altLang="zh-CN" sz="2400" b="1" kern="0" dirty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)-</a:t>
            </a:r>
            <a:r>
              <a:rPr lang="en-US" altLang="zh-CN" sz="2400" b="1" dirty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xy</a:t>
            </a:r>
            <a:r>
              <a:rPr lang="en-US" altLang="zh-CN" sz="2400" b="1" baseline="30000" dirty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50</a:t>
            </a:r>
            <a:r>
              <a:rPr lang="en-US" altLang="zh-CN" sz="2400" b="1" dirty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=x</a:t>
            </a:r>
            <a:r>
              <a:rPr lang="en-US" altLang="zh-CN" sz="2400" b="1" dirty="0">
                <a:solidFill>
                  <a:srgbClr val="F2EF62">
                    <a:lumMod val="50000"/>
                  </a:srgbClr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, terms with degrees </a:t>
            </a:r>
            <a:r>
              <a:rPr lang="en-US" altLang="zh-CN" sz="2400" b="1" dirty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&gt;51 </a:t>
            </a:r>
            <a:r>
              <a:rPr lang="en-US" altLang="zh-CN" sz="2400" b="1" dirty="0">
                <a:solidFill>
                  <a:srgbClr val="F2EF62">
                    <a:lumMod val="50000"/>
                  </a:srgbClr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won’t help</a:t>
            </a:r>
            <a:r>
              <a:rPr lang="en-US" altLang="zh-CN" sz="2400" b="1" dirty="0">
                <a:solidFill>
                  <a:srgbClr val="C0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033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❶ Eliminate high degrees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445770" y="1222138"/>
            <a:ext cx="8103870" cy="176109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zh-CN" alt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5770" y="1222138"/>
            <a:ext cx="8255437" cy="53245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zh-CN" sz="28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Homogenization (Str’73)</a:t>
            </a:r>
            <a:r>
              <a:rPr lang="en-US" altLang="zh-CN" sz="2800" b="1" dirty="0" smtClean="0">
                <a:solidFill>
                  <a:srgbClr val="FF33CC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Let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be a circuit of size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s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and syntactic-degree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d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. Then we can write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as a sum of its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d+1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homogenous components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(0)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+…+F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(d)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, with size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O(sd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  <a:endParaRPr lang="en-US" altLang="zh-CN" sz="2800" b="1" dirty="0">
              <a:solidFill>
                <a:schemeClr val="accent2">
                  <a:lumMod val="2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2800" b="1" dirty="0" smtClean="0">
                <a:solidFill>
                  <a:srgbClr val="7030A0"/>
                </a:solidFill>
                <a:effectLst/>
                <a:latin typeface="Calibri" pitchFamily="34" charset="0"/>
                <a:cs typeface="Calibri" pitchFamily="34" charset="0"/>
              </a:rPr>
              <a:t>Proof.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For every node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v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computing the polynomial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h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in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, introduce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d+1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copies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v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(0)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,…,v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(d)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computing the homogenous polynomials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h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(0)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,…,h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(d)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resp.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altLang="zh-CN" sz="28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Defined by induction: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v=x</a:t>
            </a:r>
            <a:r>
              <a:rPr lang="en-US" altLang="zh-CN" sz="2800" b="1" baseline="-25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j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:   v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(1)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:=x</a:t>
            </a:r>
            <a:r>
              <a:rPr lang="en-US" altLang="zh-CN" sz="2800" b="1" baseline="-25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j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and v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(r)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:=0, for all r≠1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v=</a:t>
            </a:r>
            <a:r>
              <a:rPr lang="en-US" altLang="zh-CN" sz="2800" b="1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u+w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:    v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:=u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+w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, for every </a:t>
            </a:r>
            <a:r>
              <a:rPr lang="en-US" altLang="zh-CN" sz="2800" b="1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=0..d</a:t>
            </a:r>
            <a:endParaRPr lang="en-US" altLang="zh-CN" sz="2800" b="1" baseline="30000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v=</a:t>
            </a:r>
            <a:r>
              <a:rPr lang="en-US" altLang="zh-CN" sz="2800" b="1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u∙w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 :    v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:=∑</a:t>
            </a:r>
            <a:r>
              <a:rPr lang="en-US" altLang="zh-CN" sz="28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j=0,..,d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u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(j)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∙w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-j)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, for every </a:t>
            </a:r>
            <a:r>
              <a:rPr lang="en-US" altLang="zh-CN" sz="2800" b="1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=0..d</a:t>
            </a:r>
            <a:endParaRPr lang="en-US" altLang="zh-CN" sz="2800" b="1" baseline="30000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26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❶ Eliminate high degrees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4720" y="1146089"/>
            <a:ext cx="8106032" cy="13849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Thm</a:t>
            </a:r>
            <a:r>
              <a:rPr lang="en-US" altLang="zh-CN" sz="28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Let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F,G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be of syntactic-degree </a:t>
            </a:r>
            <a:r>
              <a:rPr lang="en-US" altLang="zh-CN" sz="2800" b="1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≤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d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. Then proving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F=G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using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proof-lines </a:t>
            </a:r>
            <a:r>
              <a:rPr lang="en-US" altLang="zh-CN" sz="28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with syntactic-degrees 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higher than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d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cannot help reducing size.</a:t>
            </a:r>
            <a:endParaRPr lang="zh-CN" altLang="en-US" sz="1200" dirty="0" smtClean="0">
              <a:solidFill>
                <a:schemeClr val="accent4">
                  <a:lumMod val="75000"/>
                </a:schemeClr>
              </a:solidFill>
              <a:effectLst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7750" y="2722436"/>
            <a:ext cx="8133002" cy="39703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zh-CN" sz="2800" b="1" dirty="0" smtClean="0">
                <a:solidFill>
                  <a:srgbClr val="FF33CC"/>
                </a:solidFill>
                <a:effectLst/>
                <a:latin typeface="Calibri" pitchFamily="34" charset="0"/>
                <a:cs typeface="Calibri" pitchFamily="34" charset="0"/>
              </a:rPr>
              <a:t>Proof sketch: </a:t>
            </a:r>
            <a:r>
              <a:rPr lang="en-US" altLang="zh-CN" sz="28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Suffices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We convert proofs of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F=G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into proofs of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=G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without increasing too much the size, for </a:t>
            </a:r>
            <a:r>
              <a:rPr lang="en-US" altLang="zh-CN" sz="2800" b="1" dirty="0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any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800" b="1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=0,…,d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pPr algn="l"/>
            <a:endParaRPr lang="en-US" altLang="zh-CN" sz="2800" b="1" dirty="0" smtClean="0">
              <a:solidFill>
                <a:schemeClr val="tx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By induction on length of proof:</a:t>
            </a:r>
          </a:p>
          <a:p>
            <a:pPr algn="l"/>
            <a:endParaRPr lang="en-US" altLang="zh-CN" sz="2800" b="1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28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Base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: For every axiom A=B, show that </a:t>
            </a:r>
            <a:r>
              <a:rPr lang="en-US" altLang="zh-CN" sz="28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A</a:t>
            </a:r>
            <a:r>
              <a:rPr lang="en-US" altLang="zh-CN" sz="2800" b="1" baseline="30000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=B</a:t>
            </a:r>
            <a:r>
              <a:rPr lang="en-US" altLang="zh-CN" sz="2800" b="1" baseline="30000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pPr algn="l"/>
            <a:r>
              <a:rPr lang="en-US" altLang="zh-CN" sz="28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Induction step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: Consider rule </a:t>
            </a:r>
            <a:endParaRPr lang="en-US" altLang="zh-CN" sz="2800" b="1" u="sng" dirty="0" smtClean="0">
              <a:solidFill>
                <a:schemeClr val="tx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28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                              ………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069" y="5760718"/>
            <a:ext cx="3077315" cy="800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108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❶ Eliminate high degrees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7750" y="1133666"/>
            <a:ext cx="8133002" cy="53245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Induction step</a:t>
            </a:r>
            <a:r>
              <a:rPr lang="en-US" altLang="zh-CN" sz="28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: Consider rule </a:t>
            </a:r>
            <a:endParaRPr lang="en-US" altLang="zh-CN" sz="2800" b="1" u="sng" dirty="0">
              <a:solidFill>
                <a:schemeClr val="tx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28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  </a:t>
            </a:r>
          </a:p>
          <a:p>
            <a:pPr algn="l"/>
            <a:endParaRPr lang="en-US" altLang="zh-CN" sz="2800" b="1" dirty="0" smtClean="0">
              <a:solidFill>
                <a:srgbClr val="FF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3200" b="1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We </a:t>
            </a:r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need</a:t>
            </a:r>
            <a:r>
              <a:rPr lang="en-US" altLang="zh-CN" sz="3200" b="1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 to prove: 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(F</a:t>
            </a:r>
            <a:r>
              <a:rPr lang="en-US" altLang="zh-CN" sz="3200" b="1" baseline="-25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1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∙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3200" b="1" baseline="30000" dirty="0" err="1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32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 (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G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1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∙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G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3200" b="1" baseline="30000" dirty="0" err="1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l"/>
            <a:endParaRPr lang="en-US" altLang="zh-CN" sz="3200" b="1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(F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1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∙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3200" b="1" baseline="30000" dirty="0" err="1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32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:=</a:t>
            </a:r>
            <a:r>
              <a:rPr lang="en-US" altLang="zh-CN" sz="36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∑</a:t>
            </a:r>
            <a:r>
              <a:rPr lang="en-US" altLang="zh-CN" sz="3200" b="1" baseline="-25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j=0,..,d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1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(j</a:t>
            </a:r>
            <a:r>
              <a:rPr lang="en-US" altLang="zh-CN" sz="32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∙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32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-j)</a:t>
            </a:r>
            <a:endParaRPr lang="en-US" altLang="zh-CN" sz="3200" b="1" baseline="30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(G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1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∙G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3200" b="1" baseline="30000" dirty="0" err="1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32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:=</a:t>
            </a:r>
            <a:r>
              <a:rPr lang="en-US" altLang="zh-CN" sz="36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∑</a:t>
            </a:r>
            <a:r>
              <a:rPr lang="en-US" altLang="zh-CN" sz="3200" b="1" baseline="-25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j=0,..,d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G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1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(j</a:t>
            </a:r>
            <a:r>
              <a:rPr lang="en-US" altLang="zh-CN" sz="32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∙G</a:t>
            </a:r>
            <a:r>
              <a:rPr lang="en-US" altLang="zh-CN" sz="32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32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32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-j)</a:t>
            </a:r>
            <a:endParaRPr lang="en-US" altLang="zh-CN" sz="3200" b="1" baseline="30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endParaRPr lang="en-US" altLang="zh-CN" sz="2800" b="1" dirty="0" smtClean="0">
              <a:solidFill>
                <a:schemeClr val="tx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By induction </a:t>
            </a:r>
            <a:r>
              <a:rPr lang="en-US" altLang="zh-CN" sz="28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hypothesis we 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have proofs of: </a:t>
            </a:r>
          </a:p>
          <a:p>
            <a:pPr algn="l"/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                        F</a:t>
            </a:r>
            <a:r>
              <a:rPr lang="en-US" altLang="zh-CN" sz="28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1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(k</a:t>
            </a:r>
            <a:r>
              <a:rPr lang="en-US" altLang="zh-CN" sz="28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G</a:t>
            </a:r>
            <a:r>
              <a:rPr lang="en-US" altLang="zh-CN" sz="28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1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(k</a:t>
            </a:r>
            <a:r>
              <a:rPr lang="en-US" altLang="zh-CN" sz="28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&amp;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8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(k</a:t>
            </a:r>
            <a:r>
              <a:rPr lang="en-US" altLang="zh-CN" sz="28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G</a:t>
            </a:r>
            <a:r>
              <a:rPr lang="en-US" altLang="zh-CN" sz="28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(k</a:t>
            </a:r>
            <a:r>
              <a:rPr lang="en-US" altLang="zh-CN" sz="28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 </a:t>
            </a:r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, for </a:t>
            </a:r>
            <a:r>
              <a:rPr lang="en-US" altLang="zh-CN" sz="28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all </a:t>
            </a:r>
            <a:r>
              <a:rPr lang="en-US" altLang="zh-CN" sz="28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k=0,…,d</a:t>
            </a:r>
            <a:r>
              <a:rPr lang="en-US" altLang="zh-CN" sz="28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pPr algn="l"/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Thus, we can prove: </a:t>
            </a:r>
            <a:r>
              <a:rPr lang="en-US" altLang="zh-CN" sz="36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∑</a:t>
            </a:r>
            <a:r>
              <a:rPr lang="en-US" altLang="zh-CN" sz="2800" b="1" baseline="-25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j=0,..,d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8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1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(j</a:t>
            </a:r>
            <a:r>
              <a:rPr lang="en-US" altLang="zh-CN" sz="28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∙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8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-j)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</a:t>
            </a:r>
            <a:r>
              <a:rPr lang="en-US" altLang="zh-CN" sz="36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∑</a:t>
            </a:r>
            <a:r>
              <a:rPr lang="en-US" altLang="zh-CN" sz="2800" b="1" baseline="-25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j=0,..,d 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G</a:t>
            </a:r>
            <a:r>
              <a:rPr lang="en-US" altLang="zh-CN" sz="28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1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(j</a:t>
            </a:r>
            <a:r>
              <a:rPr lang="en-US" altLang="zh-CN" sz="2800" b="1" baseline="3000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28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∙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G</a:t>
            </a:r>
            <a:r>
              <a:rPr lang="en-US" altLang="zh-CN" sz="2800" b="1" baseline="-25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baseline="30000" dirty="0" err="1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800" b="1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-j)</a:t>
            </a:r>
            <a:r>
              <a:rPr lang="en-US" altLang="zh-CN" sz="28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  <a:endParaRPr lang="en-US" altLang="zh-CN" sz="2800" b="1" baseline="3000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199" y="1133666"/>
            <a:ext cx="2945431" cy="76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498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❷ Eliminate division gates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9920" y="1117600"/>
            <a:ext cx="8158480" cy="3527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20000"/>
              </a:spcBef>
              <a:buClr>
                <a:srgbClr val="507800"/>
              </a:buClr>
              <a:buFont typeface="Arial" pitchFamily="34" charset="0"/>
              <a:buChar char="•"/>
            </a:pP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We 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can extend our language to have 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division gates 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(apart from 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+,x</a:t>
            </a: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):  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f/g  </a:t>
            </a: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computes the rational function 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f/g.</a:t>
            </a:r>
            <a:endParaRPr lang="en-US" altLang="zh-CN" sz="3600" b="1" kern="0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457200" indent="-457200" algn="l">
              <a:spcBef>
                <a:spcPct val="20000"/>
              </a:spcBef>
              <a:buClr>
                <a:srgbClr val="507800"/>
              </a:buClr>
              <a:buFont typeface="Arial" pitchFamily="34" charset="0"/>
              <a:buChar char="•"/>
            </a:pP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We 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add the </a:t>
            </a:r>
            <a:r>
              <a:rPr lang="en-US" altLang="zh-CN" sz="3600" b="1" kern="0" dirty="0">
                <a:solidFill>
                  <a:srgbClr val="328F03"/>
                </a:solidFill>
                <a:effectLst/>
                <a:latin typeface="Calibri" pitchFamily="34" charset="0"/>
                <a:cs typeface="Calibri" pitchFamily="34" charset="0"/>
              </a:rPr>
              <a:t>axiom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f∙f</a:t>
            </a:r>
            <a:r>
              <a:rPr lang="en-US" altLang="zh-CN" sz="3600" b="1" kern="0" baseline="3000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-1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=1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, for any 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f≠0</a:t>
            </a: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; </a:t>
            </a:r>
            <a:r>
              <a:rPr lang="en-US" altLang="zh-CN" sz="3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We call the resulting </a:t>
            </a:r>
            <a:r>
              <a:rPr lang="en-US" altLang="zh-CN" sz="3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proof: </a:t>
            </a:r>
            <a:r>
              <a:rPr lang="en-US" altLang="zh-CN" sz="3600" b="1" kern="0" dirty="0" smtClean="0">
                <a:solidFill>
                  <a:srgbClr val="328F03"/>
                </a:solidFill>
                <a:effectLst/>
                <a:latin typeface="Calibri" pitchFamily="34" charset="0"/>
                <a:cs typeface="Calibri" pitchFamily="34" charset="0"/>
              </a:rPr>
              <a:t>proof with division</a:t>
            </a:r>
            <a:endParaRPr lang="zh-CN" altLang="en-US" sz="3600" b="1" kern="0" baseline="3000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8040" y="4038600"/>
            <a:ext cx="8033331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0" indent="0" algn="l">
              <a:buClr>
                <a:srgbClr val="507800"/>
              </a:buClr>
              <a:buNone/>
            </a:pPr>
            <a:r>
              <a:rPr lang="en-US" altLang="zh-CN" sz="32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Thm</a:t>
            </a:r>
            <a:r>
              <a:rPr lang="en-US" altLang="zh-CN" sz="3200" b="1" dirty="0">
                <a:solidFill>
                  <a:srgbClr val="0070C0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Assume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F=G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is true identity without division gates. Then any proof with division of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F=G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can be transformed into a proof of </a:t>
            </a:r>
            <a:r>
              <a:rPr lang="en-US" altLang="zh-CN" sz="32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F=G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200" b="1" u="sng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without divisions</a:t>
            </a:r>
            <a:r>
              <a:rPr lang="en-US" altLang="zh-CN" sz="3200" b="1" dirty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, with only polynomial increase in size.</a:t>
            </a:r>
          </a:p>
        </p:txBody>
      </p:sp>
    </p:spTree>
    <p:extLst>
      <p:ext uri="{BB962C8B-B14F-4D97-AF65-F5344CB8AC3E}">
        <p14:creationId xmlns:p14="http://schemas.microsoft.com/office/powerpoint/2010/main" val="1662089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11111E-6 L -0.04028 -0.09074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-453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87680" y="3599935"/>
            <a:ext cx="8186763" cy="286910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lvl="0" indent="0">
              <a:buClr>
                <a:srgbClr val="507800"/>
              </a:buClr>
              <a:buNone/>
            </a:pPr>
            <a:r>
              <a:rPr lang="en-US" altLang="zh-CN" sz="36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Balancing </a:t>
            </a:r>
            <a:r>
              <a:rPr lang="en-US" altLang="zh-CN" sz="36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proofs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: Let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F,G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be circuits with syntactic-degree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poly(n)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. Then,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poly(n)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-size arithmetic proofs of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F=G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transform into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poly(n)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-size and 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O(log</a:t>
            </a:r>
            <a:r>
              <a:rPr lang="en-US" altLang="zh-CN" sz="3600" baseline="300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2</a:t>
            </a:r>
            <a:r>
              <a:rPr lang="en-US" altLang="zh-CN" sz="36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n)-depth 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arithmetic proofs of </a:t>
            </a:r>
            <a:r>
              <a:rPr lang="en-US" altLang="zh-CN" sz="3600" dirty="0" smtClean="0">
                <a:solidFill>
                  <a:srgbClr val="0066FF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[F]=[G]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.</a:t>
            </a:r>
            <a:endParaRPr lang="en-US" altLang="zh-CN" sz="3600" dirty="0" smtClean="0">
              <a:solidFill>
                <a:srgbClr val="0070C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❸ Balancing proofs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8411" y="1029570"/>
            <a:ext cx="81060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Balancing circuits </a:t>
            </a:r>
            <a:r>
              <a:rPr lang="en-US" altLang="zh-CN" sz="2800" b="1" kern="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800" b="1" kern="0" dirty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Valiant et al</a:t>
            </a:r>
            <a:r>
              <a:rPr lang="en-US" altLang="zh-CN" sz="2800" b="1" kern="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.)</a:t>
            </a:r>
            <a:r>
              <a:rPr lang="en-US" altLang="zh-CN" sz="3200" b="1" kern="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:</a:t>
            </a:r>
            <a:r>
              <a:rPr lang="en-US" altLang="zh-CN" sz="3200" b="1" kern="0" dirty="0" smtClean="0">
                <a:solidFill>
                  <a:srgbClr val="FF66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G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 a circuit with size </a:t>
            </a:r>
            <a:r>
              <a:rPr lang="en-US" altLang="zh-CN" sz="3200" b="1" kern="0" dirty="0">
                <a:solidFill>
                  <a:srgbClr val="0070C0"/>
                </a:solidFill>
                <a:effectLst/>
                <a:latin typeface="Calibri" pitchFamily="34" charset="0"/>
                <a:cs typeface="Calibri" pitchFamily="34" charset="0"/>
              </a:rPr>
              <a:t>s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 and degree </a:t>
            </a:r>
            <a:r>
              <a:rPr lang="en-US" altLang="zh-CN" sz="3200" b="1" kern="0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d 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 can transform 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G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 into 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circuits 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[G]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 of size </a:t>
            </a:r>
            <a:r>
              <a:rPr lang="en-US" altLang="zh-CN" sz="3200" b="1" kern="0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poly(</a:t>
            </a:r>
            <a:r>
              <a:rPr lang="en-US" altLang="zh-CN" sz="3200" b="1" kern="0" dirty="0" err="1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s,d</a:t>
            </a:r>
            <a:r>
              <a:rPr lang="en-US" altLang="zh-CN" sz="3200" b="1" kern="0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CN" sz="3200" b="1" kern="0" dirty="0" smtClean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200" b="1" kern="0" dirty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and depth </a:t>
            </a:r>
            <a:r>
              <a:rPr lang="en-US" altLang="zh-CN" sz="3200" b="1" kern="0" dirty="0" smtClean="0">
                <a:solidFill>
                  <a:srgbClr val="507800"/>
                </a:solidFill>
                <a:effectLst/>
                <a:latin typeface="Calibri" pitchFamily="34" charset="0"/>
                <a:cs typeface="Calibri" pitchFamily="34" charset="0"/>
              </a:rPr>
              <a:t>       </a:t>
            </a:r>
            <a:r>
              <a:rPr lang="en-US" altLang="zh-CN" sz="3200" b="1" kern="0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O(log s∙log d + log</a:t>
            </a:r>
            <a:r>
              <a:rPr lang="en-US" altLang="zh-CN" sz="3200" b="1" kern="0" baseline="30000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d</a:t>
            </a:r>
            <a:r>
              <a:rPr lang="en-US" altLang="zh-CN" sz="3200" b="1" kern="0" dirty="0" smtClean="0">
                <a:solidFill>
                  <a:srgbClr val="0066FF"/>
                </a:solidFill>
                <a:effectLst/>
                <a:latin typeface="Calibri" pitchFamily="34" charset="0"/>
                <a:cs typeface="Calibri" pitchFamily="34" charset="0"/>
              </a:rPr>
              <a:t>) </a:t>
            </a:r>
            <a:r>
              <a:rPr lang="en-US" altLang="zh-CN" sz="3200" b="1" kern="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400" b="1" kern="0" dirty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computing same polynomial</a:t>
            </a:r>
            <a:r>
              <a:rPr lang="en-US" altLang="zh-CN" sz="3200" b="1" kern="0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).</a:t>
            </a:r>
            <a:endParaRPr lang="zh-CN" altLang="en-US" dirty="0" smtClean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2675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 rot="21420270">
            <a:off x="275533" y="1430535"/>
            <a:ext cx="8357572" cy="3331767"/>
          </a:xfrm>
          <a:solidFill>
            <a:schemeClr val="tx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lvl="1">
              <a:buNone/>
            </a:pPr>
            <a:r>
              <a:rPr lang="en-US" altLang="zh-CN" sz="7200" b="1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Proving the </a:t>
            </a:r>
            <a:r>
              <a:rPr lang="en-US" altLang="zh-CN" sz="72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determinant</a:t>
            </a:r>
            <a:r>
              <a:rPr lang="en-US" altLang="zh-CN" sz="7200" b="1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identities </a:t>
            </a:r>
          </a:p>
        </p:txBody>
      </p:sp>
    </p:spTree>
    <p:extLst>
      <p:ext uri="{BB962C8B-B14F-4D97-AF65-F5344CB8AC3E}">
        <p14:creationId xmlns:p14="http://schemas.microsoft.com/office/powerpoint/2010/main" val="18008486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12124" y="1037621"/>
            <a:ext cx="8515976" cy="5121879"/>
          </a:xfrm>
        </p:spPr>
        <p:txBody>
          <a:bodyPr/>
          <a:lstStyle/>
          <a:p>
            <a:pPr marL="400050" lvl="1" indent="-400050">
              <a:buNone/>
            </a:pPr>
            <a:r>
              <a:rPr lang="en-US" altLang="zh-CN" sz="54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Recall we wish to construct </a:t>
            </a:r>
            <a:r>
              <a:rPr lang="en-US" altLang="zh-CN" sz="54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arithmetic proofs</a:t>
            </a:r>
            <a:r>
              <a:rPr lang="en-US" altLang="zh-CN" sz="5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of:</a:t>
            </a:r>
          </a:p>
          <a:p>
            <a:pPr marL="400050" lvl="1" indent="-400050">
              <a:buNone/>
            </a:pPr>
            <a:r>
              <a:rPr lang="en-US" altLang="zh-CN" sz="5400" b="1" dirty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	</a:t>
            </a:r>
            <a:r>
              <a:rPr lang="en-US" altLang="zh-CN" sz="5400" b="1" dirty="0" smtClean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54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Det(A</a:t>
            </a:r>
            <a:r>
              <a:rPr lang="en-US" altLang="zh-CN" sz="54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)∙Det(B</a:t>
            </a:r>
            <a:r>
              <a:rPr lang="en-US" altLang="zh-CN" sz="5400" b="1" dirty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)=</a:t>
            </a:r>
            <a:r>
              <a:rPr lang="en-US" altLang="zh-CN" sz="54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Det(A∙B) </a:t>
            </a:r>
            <a:endParaRPr lang="en-US" altLang="zh-CN" sz="40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None/>
            </a:pP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        </a:t>
            </a:r>
            <a:endParaRPr lang="en-US" altLang="zh-CN" sz="40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sz="24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29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Construction of proofs 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80145" y="1285688"/>
            <a:ext cx="7843838" cy="4524375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2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Construct circuits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w/ division gates </a:t>
            </a:r>
            <a:r>
              <a:rPr lang="en-US" altLang="zh-CN" sz="32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for</a:t>
            </a:r>
            <a:r>
              <a:rPr lang="en-US" altLang="zh-CN" sz="32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200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inverse and determinant 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in block forms </a:t>
            </a:r>
            <a:r>
              <a:rPr lang="en-US" altLang="zh-CN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(gives poly-size circuits): </a:t>
            </a:r>
            <a:endParaRPr lang="en-US" altLang="zh-CN" sz="28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24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24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algn="r"/>
            <a:endParaRPr lang="en-US" altLang="zh-CN" sz="24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endParaRPr lang="en-US" altLang="zh-CN" sz="2400" b="0" dirty="0" smtClean="0">
              <a:solidFill>
                <a:srgbClr val="7030A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423" y="2999117"/>
            <a:ext cx="2608897" cy="1029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297179" y="4130040"/>
            <a:ext cx="8609771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zh-CN" alt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04" y="5575527"/>
            <a:ext cx="51625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04" y="4345939"/>
            <a:ext cx="8128635" cy="103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995" y="3167062"/>
            <a:ext cx="3705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521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986" y="125140"/>
            <a:ext cx="8737600" cy="728662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solidFill>
                  <a:srgbClr val="FFFF00"/>
                </a:solidFill>
                <a:latin typeface="Calibri" pitchFamily="34" charset="0"/>
                <a:ea typeface="+mn-ea"/>
                <a:cs typeface="Calibri" pitchFamily="34" charset="0"/>
              </a:rPr>
              <a:t>Frege proofs</a:t>
            </a:r>
            <a:endParaRPr lang="en-US" sz="4800" b="1" dirty="0">
              <a:solidFill>
                <a:srgbClr val="FFFF00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6084" y="1941069"/>
            <a:ext cx="8375847" cy="4536504"/>
          </a:xfrm>
        </p:spPr>
        <p:txBody>
          <a:bodyPr>
            <a:noAutofit/>
          </a:bodyPr>
          <a:lstStyle/>
          <a:p>
            <a:pPr>
              <a:buClr>
                <a:schemeClr val="folHlink"/>
              </a:buClr>
              <a:buFontTx/>
              <a:buNone/>
            </a:pPr>
            <a:r>
              <a:rPr lang="en-US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 dirty="0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423" y="1052736"/>
            <a:ext cx="83549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Take any standard textbook proof systems: </a:t>
            </a:r>
            <a:r>
              <a:rPr lang="en-US" altLang="zh-CN" sz="3200" b="1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Frege, sequent calculus, Hilbert style, Natural deduction</a:t>
            </a:r>
            <a:r>
              <a:rPr lang="en-US" altLang="zh-CN" sz="32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… </a:t>
            </a:r>
            <a:r>
              <a:rPr lang="en-US" altLang="zh-CN" sz="3200" b="1" dirty="0" err="1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Reckhow</a:t>
            </a:r>
            <a:r>
              <a:rPr lang="en-US" altLang="zh-CN" sz="32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zh-CN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it doesn’t matter</a:t>
            </a:r>
            <a:r>
              <a:rPr lang="en-US" altLang="zh-CN" sz="32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!</a:t>
            </a:r>
            <a:endParaRPr lang="zh-CN" altLang="en-US" sz="32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287" y="3137561"/>
            <a:ext cx="6400378" cy="333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53287" y="603548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 dirty="0" smtClean="0">
                <a:solidFill>
                  <a:schemeClr val="tx1"/>
                </a:solidFill>
                <a:effectLst/>
              </a:rPr>
              <a:t>Axiom:</a:t>
            </a:r>
            <a:endParaRPr lang="zh-CN" alt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8891" y="2798306"/>
            <a:ext cx="7395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/>
                </a:solidFill>
                <a:effectLst/>
              </a:rPr>
              <a:t>Two rules for each connective, one for each side:</a:t>
            </a:r>
            <a:endParaRPr lang="zh-CN" altLang="en-US" sz="2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53287" y="5404728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 dirty="0" smtClean="0">
                <a:solidFill>
                  <a:schemeClr val="tx1"/>
                </a:solidFill>
                <a:effectLst/>
              </a:rPr>
              <a:t>Cut:</a:t>
            </a:r>
            <a:endParaRPr lang="zh-CN" altLang="en-US" sz="2800" b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54077035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Construction of proofs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73099" y="1153054"/>
            <a:ext cx="8161982" cy="4524375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8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Prove statement about </a:t>
            </a:r>
            <a:r>
              <a:rPr lang="en-US" altLang="zh-CN" sz="48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Det</a:t>
            </a:r>
            <a:r>
              <a:rPr lang="en-US" altLang="zh-CN" sz="48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 where:</a:t>
            </a:r>
          </a:p>
          <a:p>
            <a:pPr marL="0" indent="0">
              <a:buNone/>
            </a:pPr>
            <a:r>
              <a:rPr lang="en-US" altLang="zh-CN" sz="48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 1. </a:t>
            </a:r>
            <a:r>
              <a:rPr lang="en-US" altLang="zh-CN" sz="480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Division </a:t>
            </a:r>
            <a:r>
              <a:rPr lang="en-US" altLang="zh-CN" sz="48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gates</a:t>
            </a:r>
            <a:r>
              <a:rPr lang="en-US" altLang="zh-CN" sz="48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allowed</a:t>
            </a:r>
          </a:p>
          <a:p>
            <a:pPr marL="0" indent="0">
              <a:buNone/>
            </a:pPr>
            <a:r>
              <a:rPr lang="en-US" altLang="zh-CN" sz="4800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 2.</a:t>
            </a:r>
            <a:r>
              <a:rPr lang="en-US" altLang="zh-CN" sz="48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Circuits have </a:t>
            </a:r>
            <a:r>
              <a:rPr lang="en-US" altLang="zh-CN" sz="48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no depth    </a:t>
            </a:r>
          </a:p>
          <a:p>
            <a:pPr marL="0" indent="0">
              <a:buNone/>
            </a:pPr>
            <a:r>
              <a:rPr lang="en-US" altLang="zh-CN" sz="4800" dirty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48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     bound</a:t>
            </a:r>
          </a:p>
          <a:p>
            <a:pPr marL="0" indent="0">
              <a:buNone/>
            </a:pPr>
            <a:r>
              <a:rPr lang="en-US" altLang="zh-CN" sz="4400" dirty="0" smtClean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Then apply structural results: </a:t>
            </a:r>
            <a:r>
              <a:rPr lang="en-US" altLang="zh-CN" sz="4400" dirty="0" smtClean="0">
                <a:solidFill>
                  <a:srgbClr val="2B7C02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get balanced, division-free proofs</a:t>
            </a:r>
            <a:endParaRPr lang="zh-CN" altLang="en-US" sz="4800" dirty="0" smtClean="0">
              <a:solidFill>
                <a:srgbClr val="2B7C02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 bwMode="auto">
          <a:xfrm flipV="1">
            <a:off x="133815" y="1056640"/>
            <a:ext cx="8705385" cy="4719690"/>
          </a:xfrm>
          <a:prstGeom prst="triangle">
            <a:avLst>
              <a:gd name="adj" fmla="val 99283"/>
            </a:avLst>
          </a:pr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2" name="Freeform 1"/>
          <p:cNvSpPr/>
          <p:nvPr/>
        </p:nvSpPr>
        <p:spPr bwMode="auto">
          <a:xfrm>
            <a:off x="33454" y="1037063"/>
            <a:ext cx="8764858" cy="4850781"/>
          </a:xfrm>
          <a:custGeom>
            <a:avLst/>
            <a:gdLst>
              <a:gd name="connsiteX0" fmla="*/ 122663 w 8764858"/>
              <a:gd name="connsiteY0" fmla="*/ 0 h 4850781"/>
              <a:gd name="connsiteX1" fmla="*/ 100361 w 8764858"/>
              <a:gd name="connsiteY1" fmla="*/ 55757 h 4850781"/>
              <a:gd name="connsiteX2" fmla="*/ 89209 w 8764858"/>
              <a:gd name="connsiteY2" fmla="*/ 89210 h 4850781"/>
              <a:gd name="connsiteX3" fmla="*/ 66907 w 8764858"/>
              <a:gd name="connsiteY3" fmla="*/ 122664 h 4850781"/>
              <a:gd name="connsiteX4" fmla="*/ 33453 w 8764858"/>
              <a:gd name="connsiteY4" fmla="*/ 245327 h 4850781"/>
              <a:gd name="connsiteX5" fmla="*/ 22302 w 8764858"/>
              <a:gd name="connsiteY5" fmla="*/ 289932 h 4850781"/>
              <a:gd name="connsiteX6" fmla="*/ 11151 w 8764858"/>
              <a:gd name="connsiteY6" fmla="*/ 323386 h 4850781"/>
              <a:gd name="connsiteX7" fmla="*/ 0 w 8764858"/>
              <a:gd name="connsiteY7" fmla="*/ 379142 h 4850781"/>
              <a:gd name="connsiteX8" fmla="*/ 11151 w 8764858"/>
              <a:gd name="connsiteY8" fmla="*/ 635620 h 4850781"/>
              <a:gd name="connsiteX9" fmla="*/ 33453 w 8764858"/>
              <a:gd name="connsiteY9" fmla="*/ 769435 h 4850781"/>
              <a:gd name="connsiteX10" fmla="*/ 55756 w 8764858"/>
              <a:gd name="connsiteY10" fmla="*/ 802888 h 4850781"/>
              <a:gd name="connsiteX11" fmla="*/ 89209 w 8764858"/>
              <a:gd name="connsiteY11" fmla="*/ 880947 h 4850781"/>
              <a:gd name="connsiteX12" fmla="*/ 122663 w 8764858"/>
              <a:gd name="connsiteY12" fmla="*/ 992459 h 4850781"/>
              <a:gd name="connsiteX13" fmla="*/ 133814 w 8764858"/>
              <a:gd name="connsiteY13" fmla="*/ 1025913 h 4850781"/>
              <a:gd name="connsiteX14" fmla="*/ 144966 w 8764858"/>
              <a:gd name="connsiteY14" fmla="*/ 1427357 h 4850781"/>
              <a:gd name="connsiteX15" fmla="*/ 178419 w 8764858"/>
              <a:gd name="connsiteY15" fmla="*/ 1505415 h 4850781"/>
              <a:gd name="connsiteX16" fmla="*/ 200722 w 8764858"/>
              <a:gd name="connsiteY16" fmla="*/ 1583474 h 4850781"/>
              <a:gd name="connsiteX17" fmla="*/ 211873 w 8764858"/>
              <a:gd name="connsiteY17" fmla="*/ 1616927 h 4850781"/>
              <a:gd name="connsiteX18" fmla="*/ 223024 w 8764858"/>
              <a:gd name="connsiteY18" fmla="*/ 1661532 h 4850781"/>
              <a:gd name="connsiteX19" fmla="*/ 234175 w 8764858"/>
              <a:gd name="connsiteY19" fmla="*/ 1694986 h 4850781"/>
              <a:gd name="connsiteX20" fmla="*/ 256478 w 8764858"/>
              <a:gd name="connsiteY20" fmla="*/ 1717288 h 4850781"/>
              <a:gd name="connsiteX21" fmla="*/ 267629 w 8764858"/>
              <a:gd name="connsiteY21" fmla="*/ 1750742 h 4850781"/>
              <a:gd name="connsiteX22" fmla="*/ 278780 w 8764858"/>
              <a:gd name="connsiteY22" fmla="*/ 1795347 h 4850781"/>
              <a:gd name="connsiteX23" fmla="*/ 323385 w 8764858"/>
              <a:gd name="connsiteY23" fmla="*/ 1862254 h 4850781"/>
              <a:gd name="connsiteX24" fmla="*/ 334536 w 8764858"/>
              <a:gd name="connsiteY24" fmla="*/ 1895708 h 4850781"/>
              <a:gd name="connsiteX25" fmla="*/ 446048 w 8764858"/>
              <a:gd name="connsiteY25" fmla="*/ 2029522 h 4850781"/>
              <a:gd name="connsiteX26" fmla="*/ 468351 w 8764858"/>
              <a:gd name="connsiteY26" fmla="*/ 2051825 h 4850781"/>
              <a:gd name="connsiteX27" fmla="*/ 557561 w 8764858"/>
              <a:gd name="connsiteY27" fmla="*/ 2107581 h 4850781"/>
              <a:gd name="connsiteX28" fmla="*/ 602166 w 8764858"/>
              <a:gd name="connsiteY28" fmla="*/ 2141035 h 4850781"/>
              <a:gd name="connsiteX29" fmla="*/ 657922 w 8764858"/>
              <a:gd name="connsiteY29" fmla="*/ 2152186 h 4850781"/>
              <a:gd name="connsiteX30" fmla="*/ 691375 w 8764858"/>
              <a:gd name="connsiteY30" fmla="*/ 2163337 h 4850781"/>
              <a:gd name="connsiteX31" fmla="*/ 758283 w 8764858"/>
              <a:gd name="connsiteY31" fmla="*/ 2207942 h 4850781"/>
              <a:gd name="connsiteX32" fmla="*/ 802887 w 8764858"/>
              <a:gd name="connsiteY32" fmla="*/ 2241396 h 4850781"/>
              <a:gd name="connsiteX33" fmla="*/ 847492 w 8764858"/>
              <a:gd name="connsiteY33" fmla="*/ 2252547 h 4850781"/>
              <a:gd name="connsiteX34" fmla="*/ 914400 w 8764858"/>
              <a:gd name="connsiteY34" fmla="*/ 2286000 h 4850781"/>
              <a:gd name="connsiteX35" fmla="*/ 947853 w 8764858"/>
              <a:gd name="connsiteY35" fmla="*/ 2297152 h 4850781"/>
              <a:gd name="connsiteX36" fmla="*/ 992458 w 8764858"/>
              <a:gd name="connsiteY36" fmla="*/ 2319454 h 4850781"/>
              <a:gd name="connsiteX37" fmla="*/ 1148575 w 8764858"/>
              <a:gd name="connsiteY37" fmla="*/ 2352908 h 4850781"/>
              <a:gd name="connsiteX38" fmla="*/ 1226634 w 8764858"/>
              <a:gd name="connsiteY38" fmla="*/ 2375210 h 4850781"/>
              <a:gd name="connsiteX39" fmla="*/ 1650380 w 8764858"/>
              <a:gd name="connsiteY39" fmla="*/ 2419815 h 4850781"/>
              <a:gd name="connsiteX40" fmla="*/ 1761892 w 8764858"/>
              <a:gd name="connsiteY40" fmla="*/ 2430966 h 4850781"/>
              <a:gd name="connsiteX41" fmla="*/ 1862253 w 8764858"/>
              <a:gd name="connsiteY41" fmla="*/ 2442117 h 4850781"/>
              <a:gd name="connsiteX42" fmla="*/ 2564780 w 8764858"/>
              <a:gd name="connsiteY42" fmla="*/ 2475571 h 4850781"/>
              <a:gd name="connsiteX43" fmla="*/ 2665141 w 8764858"/>
              <a:gd name="connsiteY43" fmla="*/ 2497874 h 4850781"/>
              <a:gd name="connsiteX44" fmla="*/ 2743200 w 8764858"/>
              <a:gd name="connsiteY44" fmla="*/ 2531327 h 4850781"/>
              <a:gd name="connsiteX45" fmla="*/ 2854712 w 8764858"/>
              <a:gd name="connsiteY45" fmla="*/ 2575932 h 4850781"/>
              <a:gd name="connsiteX46" fmla="*/ 2888166 w 8764858"/>
              <a:gd name="connsiteY46" fmla="*/ 2598235 h 4850781"/>
              <a:gd name="connsiteX47" fmla="*/ 2932770 w 8764858"/>
              <a:gd name="connsiteY47" fmla="*/ 2620537 h 4850781"/>
              <a:gd name="connsiteX48" fmla="*/ 2988526 w 8764858"/>
              <a:gd name="connsiteY48" fmla="*/ 2665142 h 4850781"/>
              <a:gd name="connsiteX49" fmla="*/ 3077736 w 8764858"/>
              <a:gd name="connsiteY49" fmla="*/ 2709747 h 4850781"/>
              <a:gd name="connsiteX50" fmla="*/ 3111190 w 8764858"/>
              <a:gd name="connsiteY50" fmla="*/ 2743200 h 4850781"/>
              <a:gd name="connsiteX51" fmla="*/ 3178097 w 8764858"/>
              <a:gd name="connsiteY51" fmla="*/ 2787805 h 4850781"/>
              <a:gd name="connsiteX52" fmla="*/ 3245005 w 8764858"/>
              <a:gd name="connsiteY52" fmla="*/ 2832410 h 4850781"/>
              <a:gd name="connsiteX53" fmla="*/ 3267307 w 8764858"/>
              <a:gd name="connsiteY53" fmla="*/ 2865864 h 4850781"/>
              <a:gd name="connsiteX54" fmla="*/ 3311912 w 8764858"/>
              <a:gd name="connsiteY54" fmla="*/ 2899317 h 4850781"/>
              <a:gd name="connsiteX55" fmla="*/ 3345366 w 8764858"/>
              <a:gd name="connsiteY55" fmla="*/ 2921620 h 4850781"/>
              <a:gd name="connsiteX56" fmla="*/ 3389970 w 8764858"/>
              <a:gd name="connsiteY56" fmla="*/ 2955074 h 4850781"/>
              <a:gd name="connsiteX57" fmla="*/ 3423424 w 8764858"/>
              <a:gd name="connsiteY57" fmla="*/ 2977376 h 4850781"/>
              <a:gd name="connsiteX58" fmla="*/ 3456878 w 8764858"/>
              <a:gd name="connsiteY58" fmla="*/ 3010830 h 4850781"/>
              <a:gd name="connsiteX59" fmla="*/ 3568390 w 8764858"/>
              <a:gd name="connsiteY59" fmla="*/ 3088888 h 4850781"/>
              <a:gd name="connsiteX60" fmla="*/ 3601844 w 8764858"/>
              <a:gd name="connsiteY60" fmla="*/ 3111191 h 4850781"/>
              <a:gd name="connsiteX61" fmla="*/ 3646448 w 8764858"/>
              <a:gd name="connsiteY61" fmla="*/ 3144644 h 4850781"/>
              <a:gd name="connsiteX62" fmla="*/ 3668751 w 8764858"/>
              <a:gd name="connsiteY62" fmla="*/ 3166947 h 4850781"/>
              <a:gd name="connsiteX63" fmla="*/ 3713356 w 8764858"/>
              <a:gd name="connsiteY63" fmla="*/ 3189249 h 4850781"/>
              <a:gd name="connsiteX64" fmla="*/ 3769112 w 8764858"/>
              <a:gd name="connsiteY64" fmla="*/ 3222703 h 4850781"/>
              <a:gd name="connsiteX65" fmla="*/ 3847170 w 8764858"/>
              <a:gd name="connsiteY65" fmla="*/ 3267308 h 4850781"/>
              <a:gd name="connsiteX66" fmla="*/ 3936380 w 8764858"/>
              <a:gd name="connsiteY66" fmla="*/ 3345366 h 4850781"/>
              <a:gd name="connsiteX67" fmla="*/ 3980985 w 8764858"/>
              <a:gd name="connsiteY67" fmla="*/ 3389971 h 4850781"/>
              <a:gd name="connsiteX68" fmla="*/ 3992136 w 8764858"/>
              <a:gd name="connsiteY68" fmla="*/ 3423425 h 4850781"/>
              <a:gd name="connsiteX69" fmla="*/ 4025590 w 8764858"/>
              <a:gd name="connsiteY69" fmla="*/ 3434576 h 4850781"/>
              <a:gd name="connsiteX70" fmla="*/ 4059044 w 8764858"/>
              <a:gd name="connsiteY70" fmla="*/ 3456878 h 4850781"/>
              <a:gd name="connsiteX71" fmla="*/ 4103648 w 8764858"/>
              <a:gd name="connsiteY71" fmla="*/ 3479181 h 4850781"/>
              <a:gd name="connsiteX72" fmla="*/ 4137102 w 8764858"/>
              <a:gd name="connsiteY72" fmla="*/ 3501483 h 4850781"/>
              <a:gd name="connsiteX73" fmla="*/ 4159405 w 8764858"/>
              <a:gd name="connsiteY73" fmla="*/ 3523786 h 4850781"/>
              <a:gd name="connsiteX74" fmla="*/ 4192858 w 8764858"/>
              <a:gd name="connsiteY74" fmla="*/ 3534937 h 4850781"/>
              <a:gd name="connsiteX75" fmla="*/ 4293219 w 8764858"/>
              <a:gd name="connsiteY75" fmla="*/ 3590693 h 4850781"/>
              <a:gd name="connsiteX76" fmla="*/ 4348975 w 8764858"/>
              <a:gd name="connsiteY76" fmla="*/ 3624147 h 4850781"/>
              <a:gd name="connsiteX77" fmla="*/ 4393580 w 8764858"/>
              <a:gd name="connsiteY77" fmla="*/ 3668752 h 4850781"/>
              <a:gd name="connsiteX78" fmla="*/ 4415883 w 8764858"/>
              <a:gd name="connsiteY78" fmla="*/ 3691054 h 4850781"/>
              <a:gd name="connsiteX79" fmla="*/ 4438185 w 8764858"/>
              <a:gd name="connsiteY79" fmla="*/ 3713357 h 4850781"/>
              <a:gd name="connsiteX80" fmla="*/ 4471639 w 8764858"/>
              <a:gd name="connsiteY80" fmla="*/ 3724508 h 4850781"/>
              <a:gd name="connsiteX81" fmla="*/ 4527395 w 8764858"/>
              <a:gd name="connsiteY81" fmla="*/ 3769113 h 4850781"/>
              <a:gd name="connsiteX82" fmla="*/ 4594302 w 8764858"/>
              <a:gd name="connsiteY82" fmla="*/ 3813717 h 4850781"/>
              <a:gd name="connsiteX83" fmla="*/ 4683512 w 8764858"/>
              <a:gd name="connsiteY83" fmla="*/ 3858322 h 4850781"/>
              <a:gd name="connsiteX84" fmla="*/ 4783873 w 8764858"/>
              <a:gd name="connsiteY84" fmla="*/ 3891776 h 4850781"/>
              <a:gd name="connsiteX85" fmla="*/ 4850780 w 8764858"/>
              <a:gd name="connsiteY85" fmla="*/ 3914078 h 4850781"/>
              <a:gd name="connsiteX86" fmla="*/ 4917687 w 8764858"/>
              <a:gd name="connsiteY86" fmla="*/ 3925230 h 4850781"/>
              <a:gd name="connsiteX87" fmla="*/ 5129561 w 8764858"/>
              <a:gd name="connsiteY87" fmla="*/ 3947532 h 4850781"/>
              <a:gd name="connsiteX88" fmla="*/ 5397190 w 8764858"/>
              <a:gd name="connsiteY88" fmla="*/ 3958683 h 4850781"/>
              <a:gd name="connsiteX89" fmla="*/ 5531005 w 8764858"/>
              <a:gd name="connsiteY89" fmla="*/ 3969835 h 4850781"/>
              <a:gd name="connsiteX90" fmla="*/ 5575609 w 8764858"/>
              <a:gd name="connsiteY90" fmla="*/ 3980986 h 4850781"/>
              <a:gd name="connsiteX91" fmla="*/ 5776331 w 8764858"/>
              <a:gd name="connsiteY91" fmla="*/ 4025591 h 4850781"/>
              <a:gd name="connsiteX92" fmla="*/ 5820936 w 8764858"/>
              <a:gd name="connsiteY92" fmla="*/ 4036742 h 4850781"/>
              <a:gd name="connsiteX93" fmla="*/ 5865541 w 8764858"/>
              <a:gd name="connsiteY93" fmla="*/ 4047893 h 4850781"/>
              <a:gd name="connsiteX94" fmla="*/ 5932448 w 8764858"/>
              <a:gd name="connsiteY94" fmla="*/ 4070196 h 4850781"/>
              <a:gd name="connsiteX95" fmla="*/ 5965902 w 8764858"/>
              <a:gd name="connsiteY95" fmla="*/ 4081347 h 4850781"/>
              <a:gd name="connsiteX96" fmla="*/ 5999356 w 8764858"/>
              <a:gd name="connsiteY96" fmla="*/ 4092498 h 4850781"/>
              <a:gd name="connsiteX97" fmla="*/ 6043961 w 8764858"/>
              <a:gd name="connsiteY97" fmla="*/ 4114800 h 4850781"/>
              <a:gd name="connsiteX98" fmla="*/ 6077414 w 8764858"/>
              <a:gd name="connsiteY98" fmla="*/ 4137103 h 4850781"/>
              <a:gd name="connsiteX99" fmla="*/ 6110868 w 8764858"/>
              <a:gd name="connsiteY99" fmla="*/ 4148254 h 4850781"/>
              <a:gd name="connsiteX100" fmla="*/ 6200078 w 8764858"/>
              <a:gd name="connsiteY100" fmla="*/ 4215161 h 4850781"/>
              <a:gd name="connsiteX101" fmla="*/ 6255834 w 8764858"/>
              <a:gd name="connsiteY101" fmla="*/ 4237464 h 4850781"/>
              <a:gd name="connsiteX102" fmla="*/ 6300439 w 8764858"/>
              <a:gd name="connsiteY102" fmla="*/ 4282069 h 4850781"/>
              <a:gd name="connsiteX103" fmla="*/ 6478858 w 8764858"/>
              <a:gd name="connsiteY103" fmla="*/ 4393581 h 4850781"/>
              <a:gd name="connsiteX104" fmla="*/ 6534614 w 8764858"/>
              <a:gd name="connsiteY104" fmla="*/ 4427035 h 4850781"/>
              <a:gd name="connsiteX105" fmla="*/ 6634975 w 8764858"/>
              <a:gd name="connsiteY105" fmla="*/ 4460488 h 4850781"/>
              <a:gd name="connsiteX106" fmla="*/ 6757639 w 8764858"/>
              <a:gd name="connsiteY106" fmla="*/ 4505093 h 4850781"/>
              <a:gd name="connsiteX107" fmla="*/ 6791092 w 8764858"/>
              <a:gd name="connsiteY107" fmla="*/ 4516244 h 4850781"/>
              <a:gd name="connsiteX108" fmla="*/ 6880302 w 8764858"/>
              <a:gd name="connsiteY108" fmla="*/ 4538547 h 4850781"/>
              <a:gd name="connsiteX109" fmla="*/ 7047570 w 8764858"/>
              <a:gd name="connsiteY109" fmla="*/ 4549698 h 4850781"/>
              <a:gd name="connsiteX110" fmla="*/ 7348653 w 8764858"/>
              <a:gd name="connsiteY110" fmla="*/ 4572000 h 4850781"/>
              <a:gd name="connsiteX111" fmla="*/ 7716644 w 8764858"/>
              <a:gd name="connsiteY111" fmla="*/ 4583152 h 4850781"/>
              <a:gd name="connsiteX112" fmla="*/ 7761248 w 8764858"/>
              <a:gd name="connsiteY112" fmla="*/ 4605454 h 4850781"/>
              <a:gd name="connsiteX113" fmla="*/ 7817005 w 8764858"/>
              <a:gd name="connsiteY113" fmla="*/ 4616605 h 4850781"/>
              <a:gd name="connsiteX114" fmla="*/ 7839307 w 8764858"/>
              <a:gd name="connsiteY114" fmla="*/ 4638908 h 4850781"/>
              <a:gd name="connsiteX115" fmla="*/ 7950819 w 8764858"/>
              <a:gd name="connsiteY115" fmla="*/ 4694664 h 4850781"/>
              <a:gd name="connsiteX116" fmla="*/ 8028878 w 8764858"/>
              <a:gd name="connsiteY116" fmla="*/ 4739269 h 4850781"/>
              <a:gd name="connsiteX117" fmla="*/ 8129239 w 8764858"/>
              <a:gd name="connsiteY117" fmla="*/ 4795025 h 4850781"/>
              <a:gd name="connsiteX118" fmla="*/ 8218448 w 8764858"/>
              <a:gd name="connsiteY118" fmla="*/ 4828478 h 4850781"/>
              <a:gd name="connsiteX119" fmla="*/ 8318809 w 8764858"/>
              <a:gd name="connsiteY119" fmla="*/ 4850781 h 4850781"/>
              <a:gd name="connsiteX120" fmla="*/ 8419170 w 8764858"/>
              <a:gd name="connsiteY120" fmla="*/ 4839630 h 4850781"/>
              <a:gd name="connsiteX121" fmla="*/ 8486078 w 8764858"/>
              <a:gd name="connsiteY121" fmla="*/ 4817327 h 4850781"/>
              <a:gd name="connsiteX122" fmla="*/ 8530683 w 8764858"/>
              <a:gd name="connsiteY122" fmla="*/ 4806176 h 4850781"/>
              <a:gd name="connsiteX123" fmla="*/ 8575287 w 8764858"/>
              <a:gd name="connsiteY123" fmla="*/ 4783874 h 4850781"/>
              <a:gd name="connsiteX124" fmla="*/ 8664497 w 8764858"/>
              <a:gd name="connsiteY124" fmla="*/ 4761571 h 4850781"/>
              <a:gd name="connsiteX125" fmla="*/ 8697951 w 8764858"/>
              <a:gd name="connsiteY125" fmla="*/ 4739269 h 4850781"/>
              <a:gd name="connsiteX126" fmla="*/ 8764858 w 8764858"/>
              <a:gd name="connsiteY126" fmla="*/ 4728117 h 4850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8764858" h="4850781">
                <a:moveTo>
                  <a:pt x="122663" y="0"/>
                </a:moveTo>
                <a:cubicBezTo>
                  <a:pt x="115229" y="18586"/>
                  <a:pt x="107390" y="37014"/>
                  <a:pt x="100361" y="55757"/>
                </a:cubicBezTo>
                <a:cubicBezTo>
                  <a:pt x="96234" y="66763"/>
                  <a:pt x="94466" y="78697"/>
                  <a:pt x="89209" y="89210"/>
                </a:cubicBezTo>
                <a:cubicBezTo>
                  <a:pt x="83215" y="101197"/>
                  <a:pt x="72350" y="110417"/>
                  <a:pt x="66907" y="122664"/>
                </a:cubicBezTo>
                <a:cubicBezTo>
                  <a:pt x="43701" y="174878"/>
                  <a:pt x="45112" y="192861"/>
                  <a:pt x="33453" y="245327"/>
                </a:cubicBezTo>
                <a:cubicBezTo>
                  <a:pt x="30128" y="260288"/>
                  <a:pt x="26512" y="275196"/>
                  <a:pt x="22302" y="289932"/>
                </a:cubicBezTo>
                <a:cubicBezTo>
                  <a:pt x="19073" y="301234"/>
                  <a:pt x="14002" y="311982"/>
                  <a:pt x="11151" y="323386"/>
                </a:cubicBezTo>
                <a:cubicBezTo>
                  <a:pt x="6554" y="341774"/>
                  <a:pt x="3717" y="360557"/>
                  <a:pt x="0" y="379142"/>
                </a:cubicBezTo>
                <a:cubicBezTo>
                  <a:pt x="3717" y="464635"/>
                  <a:pt x="5813" y="550213"/>
                  <a:pt x="11151" y="635620"/>
                </a:cubicBezTo>
                <a:cubicBezTo>
                  <a:pt x="12917" y="663881"/>
                  <a:pt x="15389" y="733307"/>
                  <a:pt x="33453" y="769435"/>
                </a:cubicBezTo>
                <a:cubicBezTo>
                  <a:pt x="39447" y="781422"/>
                  <a:pt x="48322" y="791737"/>
                  <a:pt x="55756" y="802888"/>
                </a:cubicBezTo>
                <a:cubicBezTo>
                  <a:pt x="85252" y="920874"/>
                  <a:pt x="45206" y="781941"/>
                  <a:pt x="89209" y="880947"/>
                </a:cubicBezTo>
                <a:cubicBezTo>
                  <a:pt x="110411" y="928652"/>
                  <a:pt x="109688" y="947044"/>
                  <a:pt x="122663" y="992459"/>
                </a:cubicBezTo>
                <a:cubicBezTo>
                  <a:pt x="125892" y="1003761"/>
                  <a:pt x="130097" y="1014762"/>
                  <a:pt x="133814" y="1025913"/>
                </a:cubicBezTo>
                <a:cubicBezTo>
                  <a:pt x="137531" y="1159728"/>
                  <a:pt x="138110" y="1293666"/>
                  <a:pt x="144966" y="1427357"/>
                </a:cubicBezTo>
                <a:cubicBezTo>
                  <a:pt x="145982" y="1447160"/>
                  <a:pt x="172629" y="1491904"/>
                  <a:pt x="178419" y="1505415"/>
                </a:cubicBezTo>
                <a:cubicBezTo>
                  <a:pt x="189875" y="1532147"/>
                  <a:pt x="192640" y="1555187"/>
                  <a:pt x="200722" y="1583474"/>
                </a:cubicBezTo>
                <a:cubicBezTo>
                  <a:pt x="203951" y="1594776"/>
                  <a:pt x="208644" y="1605625"/>
                  <a:pt x="211873" y="1616927"/>
                </a:cubicBezTo>
                <a:cubicBezTo>
                  <a:pt x="216083" y="1631663"/>
                  <a:pt x="218814" y="1646796"/>
                  <a:pt x="223024" y="1661532"/>
                </a:cubicBezTo>
                <a:cubicBezTo>
                  <a:pt x="226253" y="1672834"/>
                  <a:pt x="228127" y="1684907"/>
                  <a:pt x="234175" y="1694986"/>
                </a:cubicBezTo>
                <a:cubicBezTo>
                  <a:pt x="239584" y="1704001"/>
                  <a:pt x="249044" y="1709854"/>
                  <a:pt x="256478" y="1717288"/>
                </a:cubicBezTo>
                <a:cubicBezTo>
                  <a:pt x="260195" y="1728439"/>
                  <a:pt x="264400" y="1739440"/>
                  <a:pt x="267629" y="1750742"/>
                </a:cubicBezTo>
                <a:cubicBezTo>
                  <a:pt x="271839" y="1765478"/>
                  <a:pt x="271926" y="1781639"/>
                  <a:pt x="278780" y="1795347"/>
                </a:cubicBezTo>
                <a:cubicBezTo>
                  <a:pt x="290767" y="1819321"/>
                  <a:pt x="314909" y="1836825"/>
                  <a:pt x="323385" y="1862254"/>
                </a:cubicBezTo>
                <a:cubicBezTo>
                  <a:pt x="327102" y="1873405"/>
                  <a:pt x="328828" y="1885433"/>
                  <a:pt x="334536" y="1895708"/>
                </a:cubicBezTo>
                <a:cubicBezTo>
                  <a:pt x="373348" y="1965569"/>
                  <a:pt x="387591" y="1971065"/>
                  <a:pt x="446048" y="2029522"/>
                </a:cubicBezTo>
                <a:cubicBezTo>
                  <a:pt x="453482" y="2036956"/>
                  <a:pt x="459435" y="2046253"/>
                  <a:pt x="468351" y="2051825"/>
                </a:cubicBezTo>
                <a:cubicBezTo>
                  <a:pt x="498088" y="2070410"/>
                  <a:pt x="529508" y="2086541"/>
                  <a:pt x="557561" y="2107581"/>
                </a:cubicBezTo>
                <a:cubicBezTo>
                  <a:pt x="572429" y="2118732"/>
                  <a:pt x="585182" y="2133487"/>
                  <a:pt x="602166" y="2141035"/>
                </a:cubicBezTo>
                <a:cubicBezTo>
                  <a:pt x="619486" y="2148733"/>
                  <a:pt x="639535" y="2147589"/>
                  <a:pt x="657922" y="2152186"/>
                </a:cubicBezTo>
                <a:cubicBezTo>
                  <a:pt x="669325" y="2155037"/>
                  <a:pt x="680224" y="2159620"/>
                  <a:pt x="691375" y="2163337"/>
                </a:cubicBezTo>
                <a:cubicBezTo>
                  <a:pt x="769230" y="2241192"/>
                  <a:pt x="682968" y="2164905"/>
                  <a:pt x="758283" y="2207942"/>
                </a:cubicBezTo>
                <a:cubicBezTo>
                  <a:pt x="774419" y="2217163"/>
                  <a:pt x="786264" y="2233084"/>
                  <a:pt x="802887" y="2241396"/>
                </a:cubicBezTo>
                <a:cubicBezTo>
                  <a:pt x="816595" y="2248250"/>
                  <a:pt x="833262" y="2246855"/>
                  <a:pt x="847492" y="2252547"/>
                </a:cubicBezTo>
                <a:cubicBezTo>
                  <a:pt x="870644" y="2261807"/>
                  <a:pt x="891614" y="2275873"/>
                  <a:pt x="914400" y="2286000"/>
                </a:cubicBezTo>
                <a:cubicBezTo>
                  <a:pt x="925141" y="2290774"/>
                  <a:pt x="937049" y="2292522"/>
                  <a:pt x="947853" y="2297152"/>
                </a:cubicBezTo>
                <a:cubicBezTo>
                  <a:pt x="963132" y="2303700"/>
                  <a:pt x="976836" y="2313773"/>
                  <a:pt x="992458" y="2319454"/>
                </a:cubicBezTo>
                <a:cubicBezTo>
                  <a:pt x="1093507" y="2356199"/>
                  <a:pt x="1045944" y="2330916"/>
                  <a:pt x="1148575" y="2352908"/>
                </a:cubicBezTo>
                <a:cubicBezTo>
                  <a:pt x="1175035" y="2358578"/>
                  <a:pt x="1200051" y="2370147"/>
                  <a:pt x="1226634" y="2375210"/>
                </a:cubicBezTo>
                <a:cubicBezTo>
                  <a:pt x="1366525" y="2401856"/>
                  <a:pt x="1508905" y="2407513"/>
                  <a:pt x="1650380" y="2419815"/>
                </a:cubicBezTo>
                <a:cubicBezTo>
                  <a:pt x="1687596" y="2423051"/>
                  <a:pt x="1724741" y="2427055"/>
                  <a:pt x="1761892" y="2430966"/>
                </a:cubicBezTo>
                <a:cubicBezTo>
                  <a:pt x="1795367" y="2434490"/>
                  <a:pt x="1828637" y="2440408"/>
                  <a:pt x="1862253" y="2442117"/>
                </a:cubicBezTo>
                <a:cubicBezTo>
                  <a:pt x="2720340" y="2485749"/>
                  <a:pt x="2168672" y="2445102"/>
                  <a:pt x="2564780" y="2475571"/>
                </a:cubicBezTo>
                <a:cubicBezTo>
                  <a:pt x="2640090" y="2500674"/>
                  <a:pt x="2547388" y="2471706"/>
                  <a:pt x="2665141" y="2497874"/>
                </a:cubicBezTo>
                <a:cubicBezTo>
                  <a:pt x="2701353" y="2505921"/>
                  <a:pt x="2706484" y="2515592"/>
                  <a:pt x="2743200" y="2531327"/>
                </a:cubicBezTo>
                <a:cubicBezTo>
                  <a:pt x="2779997" y="2547097"/>
                  <a:pt x="2821402" y="2553725"/>
                  <a:pt x="2854712" y="2575932"/>
                </a:cubicBezTo>
                <a:cubicBezTo>
                  <a:pt x="2865863" y="2583366"/>
                  <a:pt x="2876530" y="2591586"/>
                  <a:pt x="2888166" y="2598235"/>
                </a:cubicBezTo>
                <a:cubicBezTo>
                  <a:pt x="2902599" y="2606482"/>
                  <a:pt x="2918939" y="2611316"/>
                  <a:pt x="2932770" y="2620537"/>
                </a:cubicBezTo>
                <a:cubicBezTo>
                  <a:pt x="2952573" y="2633739"/>
                  <a:pt x="2968256" y="2652668"/>
                  <a:pt x="2988526" y="2665142"/>
                </a:cubicBezTo>
                <a:cubicBezTo>
                  <a:pt x="3016841" y="2682566"/>
                  <a:pt x="3054227" y="2686238"/>
                  <a:pt x="3077736" y="2709747"/>
                </a:cubicBezTo>
                <a:cubicBezTo>
                  <a:pt x="3088887" y="2720898"/>
                  <a:pt x="3098742" y="2733518"/>
                  <a:pt x="3111190" y="2743200"/>
                </a:cubicBezTo>
                <a:cubicBezTo>
                  <a:pt x="3132348" y="2759656"/>
                  <a:pt x="3159144" y="2768852"/>
                  <a:pt x="3178097" y="2787805"/>
                </a:cubicBezTo>
                <a:cubicBezTo>
                  <a:pt x="3219863" y="2829571"/>
                  <a:pt x="3196590" y="2816272"/>
                  <a:pt x="3245005" y="2832410"/>
                </a:cubicBezTo>
                <a:cubicBezTo>
                  <a:pt x="3252439" y="2843561"/>
                  <a:pt x="3257830" y="2856387"/>
                  <a:pt x="3267307" y="2865864"/>
                </a:cubicBezTo>
                <a:cubicBezTo>
                  <a:pt x="3280449" y="2879006"/>
                  <a:pt x="3296789" y="2888515"/>
                  <a:pt x="3311912" y="2899317"/>
                </a:cubicBezTo>
                <a:cubicBezTo>
                  <a:pt x="3322818" y="2907107"/>
                  <a:pt x="3334460" y="2913830"/>
                  <a:pt x="3345366" y="2921620"/>
                </a:cubicBezTo>
                <a:cubicBezTo>
                  <a:pt x="3360489" y="2932423"/>
                  <a:pt x="3374847" y="2944272"/>
                  <a:pt x="3389970" y="2955074"/>
                </a:cubicBezTo>
                <a:cubicBezTo>
                  <a:pt x="3400876" y="2962864"/>
                  <a:pt x="3413128" y="2968796"/>
                  <a:pt x="3423424" y="2977376"/>
                </a:cubicBezTo>
                <a:cubicBezTo>
                  <a:pt x="3435539" y="2987472"/>
                  <a:pt x="3444904" y="3000567"/>
                  <a:pt x="3456878" y="3010830"/>
                </a:cubicBezTo>
                <a:cubicBezTo>
                  <a:pt x="3485769" y="3035593"/>
                  <a:pt x="3539609" y="3069700"/>
                  <a:pt x="3568390" y="3088888"/>
                </a:cubicBezTo>
                <a:cubicBezTo>
                  <a:pt x="3579541" y="3096322"/>
                  <a:pt x="3591122" y="3103150"/>
                  <a:pt x="3601844" y="3111191"/>
                </a:cubicBezTo>
                <a:cubicBezTo>
                  <a:pt x="3616712" y="3122342"/>
                  <a:pt x="3632171" y="3132746"/>
                  <a:pt x="3646448" y="3144644"/>
                </a:cubicBezTo>
                <a:cubicBezTo>
                  <a:pt x="3654525" y="3151375"/>
                  <a:pt x="3660003" y="3161115"/>
                  <a:pt x="3668751" y="3166947"/>
                </a:cubicBezTo>
                <a:cubicBezTo>
                  <a:pt x="3682582" y="3176168"/>
                  <a:pt x="3698825" y="3181176"/>
                  <a:pt x="3713356" y="3189249"/>
                </a:cubicBezTo>
                <a:cubicBezTo>
                  <a:pt x="3732303" y="3199775"/>
                  <a:pt x="3750165" y="3212177"/>
                  <a:pt x="3769112" y="3222703"/>
                </a:cubicBezTo>
                <a:cubicBezTo>
                  <a:pt x="3797303" y="3238365"/>
                  <a:pt x="3822783" y="3245969"/>
                  <a:pt x="3847170" y="3267308"/>
                </a:cubicBezTo>
                <a:cubicBezTo>
                  <a:pt x="3951532" y="3358626"/>
                  <a:pt x="3861104" y="3295184"/>
                  <a:pt x="3936380" y="3345366"/>
                </a:cubicBezTo>
                <a:cubicBezTo>
                  <a:pt x="3966116" y="3434577"/>
                  <a:pt x="3921512" y="3330498"/>
                  <a:pt x="3980985" y="3389971"/>
                </a:cubicBezTo>
                <a:cubicBezTo>
                  <a:pt x="3989297" y="3398283"/>
                  <a:pt x="3983824" y="3415113"/>
                  <a:pt x="3992136" y="3423425"/>
                </a:cubicBezTo>
                <a:cubicBezTo>
                  <a:pt x="4000448" y="3431737"/>
                  <a:pt x="4015076" y="3429319"/>
                  <a:pt x="4025590" y="3434576"/>
                </a:cubicBezTo>
                <a:cubicBezTo>
                  <a:pt x="4037577" y="3440569"/>
                  <a:pt x="4047408" y="3450229"/>
                  <a:pt x="4059044" y="3456878"/>
                </a:cubicBezTo>
                <a:cubicBezTo>
                  <a:pt x="4073477" y="3465125"/>
                  <a:pt x="4089215" y="3470934"/>
                  <a:pt x="4103648" y="3479181"/>
                </a:cubicBezTo>
                <a:cubicBezTo>
                  <a:pt x="4115284" y="3485830"/>
                  <a:pt x="4126637" y="3493111"/>
                  <a:pt x="4137102" y="3501483"/>
                </a:cubicBezTo>
                <a:cubicBezTo>
                  <a:pt x="4145312" y="3508051"/>
                  <a:pt x="4150390" y="3518377"/>
                  <a:pt x="4159405" y="3523786"/>
                </a:cubicBezTo>
                <a:cubicBezTo>
                  <a:pt x="4169484" y="3529834"/>
                  <a:pt x="4182583" y="3529229"/>
                  <a:pt x="4192858" y="3534937"/>
                </a:cubicBezTo>
                <a:cubicBezTo>
                  <a:pt x="4307889" y="3598843"/>
                  <a:pt x="4217523" y="3565461"/>
                  <a:pt x="4293219" y="3590693"/>
                </a:cubicBezTo>
                <a:cubicBezTo>
                  <a:pt x="4375627" y="3673101"/>
                  <a:pt x="4247644" y="3551767"/>
                  <a:pt x="4348975" y="3624147"/>
                </a:cubicBezTo>
                <a:cubicBezTo>
                  <a:pt x="4366085" y="3636369"/>
                  <a:pt x="4378712" y="3653884"/>
                  <a:pt x="4393580" y="3668752"/>
                </a:cubicBezTo>
                <a:lnTo>
                  <a:pt x="4415883" y="3691054"/>
                </a:lnTo>
                <a:cubicBezTo>
                  <a:pt x="4423317" y="3698488"/>
                  <a:pt x="4428211" y="3710032"/>
                  <a:pt x="4438185" y="3713357"/>
                </a:cubicBezTo>
                <a:lnTo>
                  <a:pt x="4471639" y="3724508"/>
                </a:lnTo>
                <a:cubicBezTo>
                  <a:pt x="4535552" y="3820378"/>
                  <a:pt x="4450449" y="3707556"/>
                  <a:pt x="4527395" y="3769113"/>
                </a:cubicBezTo>
                <a:cubicBezTo>
                  <a:pt x="4597402" y="3825119"/>
                  <a:pt x="4491864" y="3788108"/>
                  <a:pt x="4594302" y="3813717"/>
                </a:cubicBezTo>
                <a:cubicBezTo>
                  <a:pt x="4624039" y="3828585"/>
                  <a:pt x="4651972" y="3847808"/>
                  <a:pt x="4683512" y="3858322"/>
                </a:cubicBezTo>
                <a:lnTo>
                  <a:pt x="4783873" y="3891776"/>
                </a:lnTo>
                <a:lnTo>
                  <a:pt x="4850780" y="3914078"/>
                </a:lnTo>
                <a:cubicBezTo>
                  <a:pt x="4873082" y="3917795"/>
                  <a:pt x="4895304" y="3922032"/>
                  <a:pt x="4917687" y="3925230"/>
                </a:cubicBezTo>
                <a:cubicBezTo>
                  <a:pt x="4976706" y="3933662"/>
                  <a:pt x="5074227" y="3944370"/>
                  <a:pt x="5129561" y="3947532"/>
                </a:cubicBezTo>
                <a:cubicBezTo>
                  <a:pt x="5218703" y="3952626"/>
                  <a:pt x="5307980" y="3954966"/>
                  <a:pt x="5397190" y="3958683"/>
                </a:cubicBezTo>
                <a:cubicBezTo>
                  <a:pt x="5441795" y="3962400"/>
                  <a:pt x="5486591" y="3964283"/>
                  <a:pt x="5531005" y="3969835"/>
                </a:cubicBezTo>
                <a:cubicBezTo>
                  <a:pt x="5546212" y="3971736"/>
                  <a:pt x="5560624" y="3977775"/>
                  <a:pt x="5575609" y="3980986"/>
                </a:cubicBezTo>
                <a:cubicBezTo>
                  <a:pt x="5773819" y="4023459"/>
                  <a:pt x="5604547" y="3982644"/>
                  <a:pt x="5776331" y="4025591"/>
                </a:cubicBezTo>
                <a:lnTo>
                  <a:pt x="5820936" y="4036742"/>
                </a:lnTo>
                <a:cubicBezTo>
                  <a:pt x="5835804" y="4040459"/>
                  <a:pt x="5851002" y="4043046"/>
                  <a:pt x="5865541" y="4047893"/>
                </a:cubicBezTo>
                <a:lnTo>
                  <a:pt x="5932448" y="4070196"/>
                </a:lnTo>
                <a:lnTo>
                  <a:pt x="5965902" y="4081347"/>
                </a:lnTo>
                <a:cubicBezTo>
                  <a:pt x="5977053" y="4085064"/>
                  <a:pt x="5988842" y="4087241"/>
                  <a:pt x="5999356" y="4092498"/>
                </a:cubicBezTo>
                <a:cubicBezTo>
                  <a:pt x="6014224" y="4099932"/>
                  <a:pt x="6029528" y="4106553"/>
                  <a:pt x="6043961" y="4114800"/>
                </a:cubicBezTo>
                <a:cubicBezTo>
                  <a:pt x="6055597" y="4121449"/>
                  <a:pt x="6065427" y="4131109"/>
                  <a:pt x="6077414" y="4137103"/>
                </a:cubicBezTo>
                <a:cubicBezTo>
                  <a:pt x="6087928" y="4142360"/>
                  <a:pt x="6099717" y="4144537"/>
                  <a:pt x="6110868" y="4148254"/>
                </a:cubicBezTo>
                <a:cubicBezTo>
                  <a:pt x="6138937" y="4176324"/>
                  <a:pt x="6158041" y="4198346"/>
                  <a:pt x="6200078" y="4215161"/>
                </a:cubicBezTo>
                <a:lnTo>
                  <a:pt x="6255834" y="4237464"/>
                </a:lnTo>
                <a:cubicBezTo>
                  <a:pt x="6270702" y="4252332"/>
                  <a:pt x="6284020" y="4268934"/>
                  <a:pt x="6300439" y="4282069"/>
                </a:cubicBezTo>
                <a:cubicBezTo>
                  <a:pt x="6334767" y="4309531"/>
                  <a:pt x="6455379" y="4379493"/>
                  <a:pt x="6478858" y="4393581"/>
                </a:cubicBezTo>
                <a:cubicBezTo>
                  <a:pt x="6497443" y="4404732"/>
                  <a:pt x="6514052" y="4420181"/>
                  <a:pt x="6534614" y="4427035"/>
                </a:cubicBezTo>
                <a:cubicBezTo>
                  <a:pt x="6568068" y="4438186"/>
                  <a:pt x="6602234" y="4447391"/>
                  <a:pt x="6634975" y="4460488"/>
                </a:cubicBezTo>
                <a:cubicBezTo>
                  <a:pt x="6712562" y="4491524"/>
                  <a:pt x="6671737" y="4476459"/>
                  <a:pt x="6757639" y="4505093"/>
                </a:cubicBezTo>
                <a:lnTo>
                  <a:pt x="6791092" y="4516244"/>
                </a:lnTo>
                <a:cubicBezTo>
                  <a:pt x="6824647" y="4527429"/>
                  <a:pt x="6841849" y="4534702"/>
                  <a:pt x="6880302" y="4538547"/>
                </a:cubicBezTo>
                <a:cubicBezTo>
                  <a:pt x="6935904" y="4544107"/>
                  <a:pt x="6991814" y="4545981"/>
                  <a:pt x="7047570" y="4549698"/>
                </a:cubicBezTo>
                <a:cubicBezTo>
                  <a:pt x="7189047" y="4569908"/>
                  <a:pt x="7128457" y="4563691"/>
                  <a:pt x="7348653" y="4572000"/>
                </a:cubicBezTo>
                <a:lnTo>
                  <a:pt x="7716644" y="4583152"/>
                </a:lnTo>
                <a:cubicBezTo>
                  <a:pt x="7731512" y="4590586"/>
                  <a:pt x="7745478" y="4600197"/>
                  <a:pt x="7761248" y="4605454"/>
                </a:cubicBezTo>
                <a:cubicBezTo>
                  <a:pt x="7779229" y="4611448"/>
                  <a:pt x="7799584" y="4609139"/>
                  <a:pt x="7817005" y="4616605"/>
                </a:cubicBezTo>
                <a:cubicBezTo>
                  <a:pt x="7826668" y="4620746"/>
                  <a:pt x="7830896" y="4632600"/>
                  <a:pt x="7839307" y="4638908"/>
                </a:cubicBezTo>
                <a:cubicBezTo>
                  <a:pt x="7905688" y="4688695"/>
                  <a:pt x="7887802" y="4678910"/>
                  <a:pt x="7950819" y="4694664"/>
                </a:cubicBezTo>
                <a:cubicBezTo>
                  <a:pt x="7994159" y="4738002"/>
                  <a:pt x="7950257" y="4699959"/>
                  <a:pt x="8028878" y="4739269"/>
                </a:cubicBezTo>
                <a:cubicBezTo>
                  <a:pt x="8099450" y="4774555"/>
                  <a:pt x="8064818" y="4768183"/>
                  <a:pt x="8129239" y="4795025"/>
                </a:cubicBezTo>
                <a:cubicBezTo>
                  <a:pt x="8158554" y="4807240"/>
                  <a:pt x="8188319" y="4818435"/>
                  <a:pt x="8218448" y="4828478"/>
                </a:cubicBezTo>
                <a:cubicBezTo>
                  <a:pt x="8242079" y="4836355"/>
                  <a:pt x="8296703" y="4846360"/>
                  <a:pt x="8318809" y="4850781"/>
                </a:cubicBezTo>
                <a:cubicBezTo>
                  <a:pt x="8352263" y="4847064"/>
                  <a:pt x="8386164" y="4846231"/>
                  <a:pt x="8419170" y="4839630"/>
                </a:cubicBezTo>
                <a:cubicBezTo>
                  <a:pt x="8442223" y="4835019"/>
                  <a:pt x="8463271" y="4823029"/>
                  <a:pt x="8486078" y="4817327"/>
                </a:cubicBezTo>
                <a:lnTo>
                  <a:pt x="8530683" y="4806176"/>
                </a:lnTo>
                <a:cubicBezTo>
                  <a:pt x="8545551" y="4798742"/>
                  <a:pt x="8559517" y="4789131"/>
                  <a:pt x="8575287" y="4783874"/>
                </a:cubicBezTo>
                <a:cubicBezTo>
                  <a:pt x="8604366" y="4774181"/>
                  <a:pt x="8664497" y="4761571"/>
                  <a:pt x="8664497" y="4761571"/>
                </a:cubicBezTo>
                <a:cubicBezTo>
                  <a:pt x="8675648" y="4754137"/>
                  <a:pt x="8685402" y="4743975"/>
                  <a:pt x="8697951" y="4739269"/>
                </a:cubicBezTo>
                <a:cubicBezTo>
                  <a:pt x="8729633" y="4727388"/>
                  <a:pt x="8740189" y="4728117"/>
                  <a:pt x="8764858" y="4728117"/>
                </a:cubicBezTo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2" name="מחבר מעוקל 41"/>
          <p:cNvCxnSpPr>
            <a:stCxn id="10" idx="2"/>
            <a:endCxn id="29" idx="0"/>
          </p:cNvCxnSpPr>
          <p:nvPr/>
        </p:nvCxnSpPr>
        <p:spPr bwMode="auto">
          <a:xfrm rot="5400000" flipH="1" flipV="1">
            <a:off x="3960167" y="266394"/>
            <a:ext cx="766465" cy="4663440"/>
          </a:xfrm>
          <a:prstGeom prst="curvedConnector5">
            <a:avLst>
              <a:gd name="adj1" fmla="val -54754"/>
              <a:gd name="adj2" fmla="val 44771"/>
              <a:gd name="adj3" fmla="val 176121"/>
            </a:avLst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Structure of argument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39" y="1056641"/>
            <a:ext cx="494230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Arithmetic proofs with division gates</a:t>
            </a:r>
            <a:endParaRPr lang="en-US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60" y="1788161"/>
            <a:ext cx="3619386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Define DET naturally there</a:t>
            </a:r>
            <a:endParaRPr lang="en-US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" y="2519681"/>
            <a:ext cx="3352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4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Prove properties of DET</a:t>
            </a:r>
          </a:p>
        </p:txBody>
      </p:sp>
      <p:cxnSp>
        <p:nvCxnSpPr>
          <p:cNvPr id="7" name="מחבר חץ ישר 6"/>
          <p:cNvCxnSpPr>
            <a:stCxn id="5" idx="2"/>
            <a:endCxn id="9" idx="0"/>
          </p:cNvCxnSpPr>
          <p:nvPr/>
        </p:nvCxnSpPr>
        <p:spPr bwMode="auto">
          <a:xfrm flipH="1">
            <a:off x="2175453" y="1518306"/>
            <a:ext cx="539541" cy="269855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מחבר חץ ישר 10"/>
          <p:cNvCxnSpPr>
            <a:stCxn id="9" idx="2"/>
            <a:endCxn id="10" idx="0"/>
          </p:cNvCxnSpPr>
          <p:nvPr/>
        </p:nvCxnSpPr>
        <p:spPr bwMode="auto">
          <a:xfrm flipH="1">
            <a:off x="2011680" y="2249826"/>
            <a:ext cx="163773" cy="269855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4511040" y="2214881"/>
            <a:ext cx="4328160" cy="70788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Homogenization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: Eliminate high degree terms from proofs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78960" y="3362961"/>
            <a:ext cx="4460240" cy="40011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Eliminate </a:t>
            </a:r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division 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gates from proofs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02480" y="4094481"/>
            <a:ext cx="367792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Balance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the circuits in proofs: O(log</a:t>
            </a:r>
            <a:r>
              <a:rPr lang="en-US" altLang="zh-CN" sz="2000" b="1" kern="0" baseline="300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2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n)-depth</a:t>
            </a:r>
          </a:p>
        </p:txBody>
      </p:sp>
      <p:cxnSp>
        <p:nvCxnSpPr>
          <p:cNvPr id="32" name="מחבר חץ ישר 31"/>
          <p:cNvCxnSpPr>
            <a:stCxn id="29" idx="2"/>
            <a:endCxn id="30" idx="0"/>
          </p:cNvCxnSpPr>
          <p:nvPr/>
        </p:nvCxnSpPr>
        <p:spPr bwMode="auto">
          <a:xfrm flipH="1">
            <a:off x="6609080" y="2922767"/>
            <a:ext cx="66040" cy="440194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מחבר חץ ישר 32"/>
          <p:cNvCxnSpPr>
            <a:stCxn id="30" idx="2"/>
            <a:endCxn id="31" idx="0"/>
          </p:cNvCxnSpPr>
          <p:nvPr/>
        </p:nvCxnSpPr>
        <p:spPr bwMode="auto">
          <a:xfrm flipH="1">
            <a:off x="6441440" y="3763071"/>
            <a:ext cx="167640" cy="33141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1442720" y="5287679"/>
            <a:ext cx="3352800" cy="1323439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95000"/>
                  <a:shade val="30000"/>
                  <a:satMod val="115000"/>
                </a:schemeClr>
              </a:gs>
              <a:gs pos="50000">
                <a:schemeClr val="accent3">
                  <a:tint val="95000"/>
                  <a:shade val="67500"/>
                  <a:satMod val="115000"/>
                </a:schemeClr>
              </a:gs>
              <a:gs pos="100000">
                <a:schemeClr val="accent3">
                  <a:tint val="9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507800"/>
              </a:buClr>
            </a:pPr>
            <a:r>
              <a:rPr lang="en-US" altLang="zh-CN" sz="20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NC</a:t>
            </a:r>
            <a:r>
              <a:rPr lang="en-US" altLang="zh-CN" sz="2000" b="1" kern="0" baseline="30000" dirty="0" smtClean="0">
                <a:solidFill>
                  <a:srgbClr val="C0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2</a:t>
            </a:r>
            <a:r>
              <a:rPr lang="en-US" altLang="zh-CN" sz="20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-Frege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: Transform balanced proofs into propositional proofs (</a:t>
            </a:r>
            <a:r>
              <a:rPr lang="en-US" altLang="zh-CN" sz="2000" b="1" kern="0" dirty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immediate</a:t>
            </a:r>
            <a:r>
              <a:rPr lang="en-US" altLang="zh-CN" sz="20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)</a:t>
            </a:r>
            <a:endParaRPr lang="zh-CN" altLang="en-US" sz="2000" b="1" kern="0" dirty="0" smtClean="0">
              <a:solidFill>
                <a:srgbClr val="0606C8"/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cxnSp>
        <p:nvCxnSpPr>
          <p:cNvPr id="59" name="מחבר חץ ישר 58"/>
          <p:cNvCxnSpPr>
            <a:stCxn id="31" idx="2"/>
            <a:endCxn id="57" idx="0"/>
          </p:cNvCxnSpPr>
          <p:nvPr/>
        </p:nvCxnSpPr>
        <p:spPr bwMode="auto">
          <a:xfrm flipH="1">
            <a:off x="3119120" y="4802367"/>
            <a:ext cx="3322320" cy="485312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 rot="452531">
            <a:off x="6867955" y="1105558"/>
            <a:ext cx="19490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Arithmetic world</a:t>
            </a:r>
            <a:endParaRPr lang="zh-CN" altLang="en-US" sz="2800" b="1" dirty="0">
              <a:solidFill>
                <a:schemeClr val="tx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21283588">
            <a:off x="399196" y="4225872"/>
            <a:ext cx="2497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Propositional world</a:t>
            </a:r>
            <a:endParaRPr lang="zh-CN" altLang="en-US" sz="2800" b="1" dirty="0">
              <a:solidFill>
                <a:schemeClr val="accent4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4013" y="1351130"/>
            <a:ext cx="8366905" cy="4597233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Arithmetic 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Proofs </a:t>
            </a:r>
            <a:r>
              <a:rPr lang="en-US" altLang="zh-CN" sz="3200" u="sng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are also</a:t>
            </a:r>
            <a:r>
              <a:rPr lang="en-US" altLang="zh-CN" sz="32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propositional proofs </a:t>
            </a:r>
            <a:r>
              <a:rPr lang="en-US" altLang="zh-CN" sz="2800" dirty="0" smtClean="0">
                <a:solidFill>
                  <a:schemeClr val="accent2">
                    <a:lumMod val="2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(over GF(2))</a:t>
            </a:r>
            <a:endParaRPr lang="en-US" altLang="zh-CN" sz="3200" dirty="0" smtClean="0">
              <a:solidFill>
                <a:schemeClr val="accent2">
                  <a:lumMod val="25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altLang="zh-CN" sz="3200" dirty="0" smtClean="0">
              <a:solidFill>
                <a:srgbClr val="0070C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3200" dirty="0" smtClean="0">
              <a:solidFill>
                <a:srgbClr val="0070C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3200" dirty="0">
              <a:solidFill>
                <a:srgbClr val="0070C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32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altLang="zh-CN" sz="3200" dirty="0">
              <a:solidFill>
                <a:schemeClr val="accent1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zh-CN" altLang="en-US" sz="3200" b="1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54013" y="76200"/>
            <a:ext cx="8561387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4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Crucial observation</a:t>
            </a:r>
            <a:endParaRPr lang="en-US" sz="4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2372497" y="1976203"/>
            <a:ext cx="4251599" cy="1927654"/>
          </a:xfrm>
          <a:custGeom>
            <a:avLst/>
            <a:gdLst>
              <a:gd name="connsiteX0" fmla="*/ 62659 w 4251599"/>
              <a:gd name="connsiteY0" fmla="*/ 222422 h 1927654"/>
              <a:gd name="connsiteX1" fmla="*/ 62659 w 4251599"/>
              <a:gd name="connsiteY1" fmla="*/ 222422 h 1927654"/>
              <a:gd name="connsiteX2" fmla="*/ 50302 w 4251599"/>
              <a:gd name="connsiteY2" fmla="*/ 345989 h 1927654"/>
              <a:gd name="connsiteX3" fmla="*/ 37945 w 4251599"/>
              <a:gd name="connsiteY3" fmla="*/ 506627 h 1927654"/>
              <a:gd name="connsiteX4" fmla="*/ 13232 w 4251599"/>
              <a:gd name="connsiteY4" fmla="*/ 630195 h 1927654"/>
              <a:gd name="connsiteX5" fmla="*/ 13232 w 4251599"/>
              <a:gd name="connsiteY5" fmla="*/ 1346887 h 1927654"/>
              <a:gd name="connsiteX6" fmla="*/ 25588 w 4251599"/>
              <a:gd name="connsiteY6" fmla="*/ 1396314 h 1927654"/>
              <a:gd name="connsiteX7" fmla="*/ 37945 w 4251599"/>
              <a:gd name="connsiteY7" fmla="*/ 1495168 h 1927654"/>
              <a:gd name="connsiteX8" fmla="*/ 124443 w 4251599"/>
              <a:gd name="connsiteY8" fmla="*/ 1606379 h 1927654"/>
              <a:gd name="connsiteX9" fmla="*/ 161513 w 4251599"/>
              <a:gd name="connsiteY9" fmla="*/ 1618735 h 1927654"/>
              <a:gd name="connsiteX10" fmla="*/ 186226 w 4251599"/>
              <a:gd name="connsiteY10" fmla="*/ 1655806 h 1927654"/>
              <a:gd name="connsiteX11" fmla="*/ 198583 w 4251599"/>
              <a:gd name="connsiteY11" fmla="*/ 1692876 h 1927654"/>
              <a:gd name="connsiteX12" fmla="*/ 248010 w 4251599"/>
              <a:gd name="connsiteY12" fmla="*/ 1705233 h 1927654"/>
              <a:gd name="connsiteX13" fmla="*/ 322151 w 4251599"/>
              <a:gd name="connsiteY13" fmla="*/ 1742303 h 1927654"/>
              <a:gd name="connsiteX14" fmla="*/ 371578 w 4251599"/>
              <a:gd name="connsiteY14" fmla="*/ 1767016 h 1927654"/>
              <a:gd name="connsiteX15" fmla="*/ 556929 w 4251599"/>
              <a:gd name="connsiteY15" fmla="*/ 1816444 h 1927654"/>
              <a:gd name="connsiteX16" fmla="*/ 631070 w 4251599"/>
              <a:gd name="connsiteY16" fmla="*/ 1828800 h 1927654"/>
              <a:gd name="connsiteX17" fmla="*/ 692853 w 4251599"/>
              <a:gd name="connsiteY17" fmla="*/ 1865871 h 1927654"/>
              <a:gd name="connsiteX18" fmla="*/ 766994 w 4251599"/>
              <a:gd name="connsiteY18" fmla="*/ 1890584 h 1927654"/>
              <a:gd name="connsiteX19" fmla="*/ 865848 w 4251599"/>
              <a:gd name="connsiteY19" fmla="*/ 1927654 h 1927654"/>
              <a:gd name="connsiteX20" fmla="*/ 1347761 w 4251599"/>
              <a:gd name="connsiteY20" fmla="*/ 1915298 h 1927654"/>
              <a:gd name="connsiteX21" fmla="*/ 1977956 w 4251599"/>
              <a:gd name="connsiteY21" fmla="*/ 1902941 h 1927654"/>
              <a:gd name="connsiteX22" fmla="*/ 2311588 w 4251599"/>
              <a:gd name="connsiteY22" fmla="*/ 1890584 h 1927654"/>
              <a:gd name="connsiteX23" fmla="*/ 2336302 w 4251599"/>
              <a:gd name="connsiteY23" fmla="*/ 1853514 h 1927654"/>
              <a:gd name="connsiteX24" fmla="*/ 2435156 w 4251599"/>
              <a:gd name="connsiteY24" fmla="*/ 1841157 h 1927654"/>
              <a:gd name="connsiteX25" fmla="*/ 2546367 w 4251599"/>
              <a:gd name="connsiteY25" fmla="*/ 1828800 h 1927654"/>
              <a:gd name="connsiteX26" fmla="*/ 2818215 w 4251599"/>
              <a:gd name="connsiteY26" fmla="*/ 1804087 h 1927654"/>
              <a:gd name="connsiteX27" fmla="*/ 3398983 w 4251599"/>
              <a:gd name="connsiteY27" fmla="*/ 1791730 h 1927654"/>
              <a:gd name="connsiteX28" fmla="*/ 3510194 w 4251599"/>
              <a:gd name="connsiteY28" fmla="*/ 1779373 h 1927654"/>
              <a:gd name="connsiteX29" fmla="*/ 3695545 w 4251599"/>
              <a:gd name="connsiteY29" fmla="*/ 1767016 h 1927654"/>
              <a:gd name="connsiteX30" fmla="*/ 3732615 w 4251599"/>
              <a:gd name="connsiteY30" fmla="*/ 1754660 h 1927654"/>
              <a:gd name="connsiteX31" fmla="*/ 3794399 w 4251599"/>
              <a:gd name="connsiteY31" fmla="*/ 1729946 h 1927654"/>
              <a:gd name="connsiteX32" fmla="*/ 3917967 w 4251599"/>
              <a:gd name="connsiteY32" fmla="*/ 1680519 h 1927654"/>
              <a:gd name="connsiteX33" fmla="*/ 3955037 w 4251599"/>
              <a:gd name="connsiteY33" fmla="*/ 1655806 h 1927654"/>
              <a:gd name="connsiteX34" fmla="*/ 4053891 w 4251599"/>
              <a:gd name="connsiteY34" fmla="*/ 1631092 h 1927654"/>
              <a:gd name="connsiteX35" fmla="*/ 4152745 w 4251599"/>
              <a:gd name="connsiteY35" fmla="*/ 1606379 h 1927654"/>
              <a:gd name="connsiteX36" fmla="*/ 4177459 w 4251599"/>
              <a:gd name="connsiteY36" fmla="*/ 1556952 h 1927654"/>
              <a:gd name="connsiteX37" fmla="*/ 4202172 w 4251599"/>
              <a:gd name="connsiteY37" fmla="*/ 1482811 h 1927654"/>
              <a:gd name="connsiteX38" fmla="*/ 4214529 w 4251599"/>
              <a:gd name="connsiteY38" fmla="*/ 1445741 h 1927654"/>
              <a:gd name="connsiteX39" fmla="*/ 4239243 w 4251599"/>
              <a:gd name="connsiteY39" fmla="*/ 1396314 h 1927654"/>
              <a:gd name="connsiteX40" fmla="*/ 4251599 w 4251599"/>
              <a:gd name="connsiteY40" fmla="*/ 1186249 h 1927654"/>
              <a:gd name="connsiteX41" fmla="*/ 4226886 w 4251599"/>
              <a:gd name="connsiteY41" fmla="*/ 803189 h 1927654"/>
              <a:gd name="connsiteX42" fmla="*/ 4214529 w 4251599"/>
              <a:gd name="connsiteY42" fmla="*/ 753762 h 1927654"/>
              <a:gd name="connsiteX43" fmla="*/ 4189815 w 4251599"/>
              <a:gd name="connsiteY43" fmla="*/ 370703 h 1927654"/>
              <a:gd name="connsiteX44" fmla="*/ 4165102 w 4251599"/>
              <a:gd name="connsiteY44" fmla="*/ 259492 h 1927654"/>
              <a:gd name="connsiteX45" fmla="*/ 4103318 w 4251599"/>
              <a:gd name="connsiteY45" fmla="*/ 185352 h 1927654"/>
              <a:gd name="connsiteX46" fmla="*/ 4066248 w 4251599"/>
              <a:gd name="connsiteY46" fmla="*/ 160638 h 1927654"/>
              <a:gd name="connsiteX47" fmla="*/ 4041534 w 4251599"/>
              <a:gd name="connsiteY47" fmla="*/ 123568 h 1927654"/>
              <a:gd name="connsiteX48" fmla="*/ 3967394 w 4251599"/>
              <a:gd name="connsiteY48" fmla="*/ 98854 h 1927654"/>
              <a:gd name="connsiteX49" fmla="*/ 3930324 w 4251599"/>
              <a:gd name="connsiteY49" fmla="*/ 86498 h 1927654"/>
              <a:gd name="connsiteX50" fmla="*/ 3880897 w 4251599"/>
              <a:gd name="connsiteY50" fmla="*/ 74141 h 1927654"/>
              <a:gd name="connsiteX51" fmla="*/ 3806756 w 4251599"/>
              <a:gd name="connsiteY51" fmla="*/ 49427 h 1927654"/>
              <a:gd name="connsiteX52" fmla="*/ 3757329 w 4251599"/>
              <a:gd name="connsiteY52" fmla="*/ 37071 h 1927654"/>
              <a:gd name="connsiteX53" fmla="*/ 3497837 w 4251599"/>
              <a:gd name="connsiteY53" fmla="*/ 24714 h 1927654"/>
              <a:gd name="connsiteX54" fmla="*/ 3398983 w 4251599"/>
              <a:gd name="connsiteY54" fmla="*/ 12357 h 1927654"/>
              <a:gd name="connsiteX55" fmla="*/ 3337199 w 4251599"/>
              <a:gd name="connsiteY55" fmla="*/ 0 h 1927654"/>
              <a:gd name="connsiteX56" fmla="*/ 2744075 w 4251599"/>
              <a:gd name="connsiteY56" fmla="*/ 24714 h 1927654"/>
              <a:gd name="connsiteX57" fmla="*/ 2657578 w 4251599"/>
              <a:gd name="connsiteY57" fmla="*/ 37071 h 1927654"/>
              <a:gd name="connsiteX58" fmla="*/ 2546367 w 4251599"/>
              <a:gd name="connsiteY58" fmla="*/ 49427 h 1927654"/>
              <a:gd name="connsiteX59" fmla="*/ 2410443 w 4251599"/>
              <a:gd name="connsiteY59" fmla="*/ 74141 h 1927654"/>
              <a:gd name="connsiteX60" fmla="*/ 2323945 w 4251599"/>
              <a:gd name="connsiteY60" fmla="*/ 86498 h 1927654"/>
              <a:gd name="connsiteX61" fmla="*/ 2262161 w 4251599"/>
              <a:gd name="connsiteY61" fmla="*/ 98854 h 1927654"/>
              <a:gd name="connsiteX62" fmla="*/ 2225091 w 4251599"/>
              <a:gd name="connsiteY62" fmla="*/ 111211 h 1927654"/>
              <a:gd name="connsiteX63" fmla="*/ 1916172 w 4251599"/>
              <a:gd name="connsiteY63" fmla="*/ 135925 h 1927654"/>
              <a:gd name="connsiteX64" fmla="*/ 1335405 w 4251599"/>
              <a:gd name="connsiteY64" fmla="*/ 98854 h 1927654"/>
              <a:gd name="connsiteX65" fmla="*/ 1199480 w 4251599"/>
              <a:gd name="connsiteY65" fmla="*/ 86498 h 1927654"/>
              <a:gd name="connsiteX66" fmla="*/ 507502 w 4251599"/>
              <a:gd name="connsiteY66" fmla="*/ 74141 h 1927654"/>
              <a:gd name="connsiteX67" fmla="*/ 198583 w 4251599"/>
              <a:gd name="connsiteY67" fmla="*/ 98854 h 1927654"/>
              <a:gd name="connsiteX68" fmla="*/ 161513 w 4251599"/>
              <a:gd name="connsiteY68" fmla="*/ 111211 h 1927654"/>
              <a:gd name="connsiteX69" fmla="*/ 75015 w 4251599"/>
              <a:gd name="connsiteY69" fmla="*/ 197708 h 1927654"/>
              <a:gd name="connsiteX70" fmla="*/ 62659 w 4251599"/>
              <a:gd name="connsiteY70" fmla="*/ 321276 h 1927654"/>
              <a:gd name="connsiteX71" fmla="*/ 62659 w 4251599"/>
              <a:gd name="connsiteY71" fmla="*/ 321276 h 1927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251599" h="1927654">
                <a:moveTo>
                  <a:pt x="62659" y="222422"/>
                </a:moveTo>
                <a:lnTo>
                  <a:pt x="62659" y="222422"/>
                </a:lnTo>
                <a:cubicBezTo>
                  <a:pt x="58540" y="263611"/>
                  <a:pt x="53888" y="304750"/>
                  <a:pt x="50302" y="345989"/>
                </a:cubicBezTo>
                <a:cubicBezTo>
                  <a:pt x="45650" y="399491"/>
                  <a:pt x="44891" y="453374"/>
                  <a:pt x="37945" y="506627"/>
                </a:cubicBezTo>
                <a:cubicBezTo>
                  <a:pt x="32512" y="548279"/>
                  <a:pt x="13232" y="630195"/>
                  <a:pt x="13232" y="630195"/>
                </a:cubicBezTo>
                <a:cubicBezTo>
                  <a:pt x="-1197" y="976492"/>
                  <a:pt x="-7359" y="955655"/>
                  <a:pt x="13232" y="1346887"/>
                </a:cubicBezTo>
                <a:cubicBezTo>
                  <a:pt x="14125" y="1363846"/>
                  <a:pt x="22796" y="1379562"/>
                  <a:pt x="25588" y="1396314"/>
                </a:cubicBezTo>
                <a:cubicBezTo>
                  <a:pt x="31047" y="1429070"/>
                  <a:pt x="32004" y="1462496"/>
                  <a:pt x="37945" y="1495168"/>
                </a:cubicBezTo>
                <a:cubicBezTo>
                  <a:pt x="46019" y="1539574"/>
                  <a:pt x="82242" y="1592313"/>
                  <a:pt x="124443" y="1606379"/>
                </a:cubicBezTo>
                <a:lnTo>
                  <a:pt x="161513" y="1618735"/>
                </a:lnTo>
                <a:cubicBezTo>
                  <a:pt x="169751" y="1631092"/>
                  <a:pt x="179584" y="1642523"/>
                  <a:pt x="186226" y="1655806"/>
                </a:cubicBezTo>
                <a:cubicBezTo>
                  <a:pt x="192051" y="1667456"/>
                  <a:pt x="188412" y="1684739"/>
                  <a:pt x="198583" y="1692876"/>
                </a:cubicBezTo>
                <a:cubicBezTo>
                  <a:pt x="211844" y="1703485"/>
                  <a:pt x="231534" y="1701114"/>
                  <a:pt x="248010" y="1705233"/>
                </a:cubicBezTo>
                <a:cubicBezTo>
                  <a:pt x="319248" y="1752724"/>
                  <a:pt x="250529" y="1711608"/>
                  <a:pt x="322151" y="1742303"/>
                </a:cubicBezTo>
                <a:cubicBezTo>
                  <a:pt x="339082" y="1749559"/>
                  <a:pt x="354475" y="1760175"/>
                  <a:pt x="371578" y="1767016"/>
                </a:cubicBezTo>
                <a:cubicBezTo>
                  <a:pt x="431148" y="1790844"/>
                  <a:pt x="494031" y="1805008"/>
                  <a:pt x="556929" y="1816444"/>
                </a:cubicBezTo>
                <a:cubicBezTo>
                  <a:pt x="581579" y="1820926"/>
                  <a:pt x="606356" y="1824681"/>
                  <a:pt x="631070" y="1828800"/>
                </a:cubicBezTo>
                <a:cubicBezTo>
                  <a:pt x="651664" y="1841157"/>
                  <a:pt x="670989" y="1855933"/>
                  <a:pt x="692853" y="1865871"/>
                </a:cubicBezTo>
                <a:cubicBezTo>
                  <a:pt x="716568" y="1876651"/>
                  <a:pt x="743694" y="1878934"/>
                  <a:pt x="766994" y="1890584"/>
                </a:cubicBezTo>
                <a:cubicBezTo>
                  <a:pt x="831611" y="1922893"/>
                  <a:pt x="798550" y="1910831"/>
                  <a:pt x="865848" y="1927654"/>
                </a:cubicBezTo>
                <a:lnTo>
                  <a:pt x="1347761" y="1915298"/>
                </a:lnTo>
                <a:lnTo>
                  <a:pt x="1977956" y="1902941"/>
                </a:lnTo>
                <a:cubicBezTo>
                  <a:pt x="2089206" y="1900088"/>
                  <a:pt x="2200377" y="1894703"/>
                  <a:pt x="2311588" y="1890584"/>
                </a:cubicBezTo>
                <a:cubicBezTo>
                  <a:pt x="2319826" y="1878227"/>
                  <a:pt x="2322513" y="1859029"/>
                  <a:pt x="2336302" y="1853514"/>
                </a:cubicBezTo>
                <a:cubicBezTo>
                  <a:pt x="2367135" y="1841181"/>
                  <a:pt x="2402176" y="1845037"/>
                  <a:pt x="2435156" y="1841157"/>
                </a:cubicBezTo>
                <a:lnTo>
                  <a:pt x="2546367" y="1828800"/>
                </a:lnTo>
                <a:cubicBezTo>
                  <a:pt x="2596943" y="1823476"/>
                  <a:pt x="2775272" y="1805543"/>
                  <a:pt x="2818215" y="1804087"/>
                </a:cubicBezTo>
                <a:cubicBezTo>
                  <a:pt x="3011737" y="1797527"/>
                  <a:pt x="3205394" y="1795849"/>
                  <a:pt x="3398983" y="1791730"/>
                </a:cubicBezTo>
                <a:cubicBezTo>
                  <a:pt x="3436053" y="1787611"/>
                  <a:pt x="3473024" y="1782471"/>
                  <a:pt x="3510194" y="1779373"/>
                </a:cubicBezTo>
                <a:cubicBezTo>
                  <a:pt x="3571901" y="1774231"/>
                  <a:pt x="3634003" y="1773854"/>
                  <a:pt x="3695545" y="1767016"/>
                </a:cubicBezTo>
                <a:cubicBezTo>
                  <a:pt x="3708490" y="1765578"/>
                  <a:pt x="3720419" y="1759233"/>
                  <a:pt x="3732615" y="1754660"/>
                </a:cubicBezTo>
                <a:cubicBezTo>
                  <a:pt x="3753384" y="1746872"/>
                  <a:pt x="3773553" y="1737526"/>
                  <a:pt x="3794399" y="1729946"/>
                </a:cubicBezTo>
                <a:cubicBezTo>
                  <a:pt x="3864028" y="1704626"/>
                  <a:pt x="3860787" y="1713193"/>
                  <a:pt x="3917967" y="1680519"/>
                </a:cubicBezTo>
                <a:cubicBezTo>
                  <a:pt x="3930861" y="1673151"/>
                  <a:pt x="3941080" y="1660881"/>
                  <a:pt x="3955037" y="1655806"/>
                </a:cubicBezTo>
                <a:cubicBezTo>
                  <a:pt x="3986958" y="1644199"/>
                  <a:pt x="4021669" y="1641833"/>
                  <a:pt x="4053891" y="1631092"/>
                </a:cubicBezTo>
                <a:cubicBezTo>
                  <a:pt x="4110886" y="1612093"/>
                  <a:pt x="4078189" y="1621289"/>
                  <a:pt x="4152745" y="1606379"/>
                </a:cubicBezTo>
                <a:cubicBezTo>
                  <a:pt x="4160983" y="1589903"/>
                  <a:pt x="4170618" y="1574055"/>
                  <a:pt x="4177459" y="1556952"/>
                </a:cubicBezTo>
                <a:cubicBezTo>
                  <a:pt x="4187134" y="1532765"/>
                  <a:pt x="4193934" y="1507525"/>
                  <a:pt x="4202172" y="1482811"/>
                </a:cubicBezTo>
                <a:cubicBezTo>
                  <a:pt x="4206291" y="1470454"/>
                  <a:pt x="4208704" y="1457391"/>
                  <a:pt x="4214529" y="1445741"/>
                </a:cubicBezTo>
                <a:lnTo>
                  <a:pt x="4239243" y="1396314"/>
                </a:lnTo>
                <a:cubicBezTo>
                  <a:pt x="4243362" y="1326292"/>
                  <a:pt x="4251599" y="1256392"/>
                  <a:pt x="4251599" y="1186249"/>
                </a:cubicBezTo>
                <a:cubicBezTo>
                  <a:pt x="4251599" y="1069476"/>
                  <a:pt x="4249241" y="926140"/>
                  <a:pt x="4226886" y="803189"/>
                </a:cubicBezTo>
                <a:cubicBezTo>
                  <a:pt x="4223848" y="786480"/>
                  <a:pt x="4218648" y="770238"/>
                  <a:pt x="4214529" y="753762"/>
                </a:cubicBezTo>
                <a:cubicBezTo>
                  <a:pt x="4197209" y="303452"/>
                  <a:pt x="4224005" y="558751"/>
                  <a:pt x="4189815" y="370703"/>
                </a:cubicBezTo>
                <a:cubicBezTo>
                  <a:pt x="4184391" y="340868"/>
                  <a:pt x="4180665" y="290618"/>
                  <a:pt x="4165102" y="259492"/>
                </a:cubicBezTo>
                <a:cubicBezTo>
                  <a:pt x="4151216" y="231722"/>
                  <a:pt x="4126741" y="204872"/>
                  <a:pt x="4103318" y="185352"/>
                </a:cubicBezTo>
                <a:cubicBezTo>
                  <a:pt x="4091909" y="175845"/>
                  <a:pt x="4078605" y="168876"/>
                  <a:pt x="4066248" y="160638"/>
                </a:cubicBezTo>
                <a:cubicBezTo>
                  <a:pt x="4058010" y="148281"/>
                  <a:pt x="4054128" y="131439"/>
                  <a:pt x="4041534" y="123568"/>
                </a:cubicBezTo>
                <a:cubicBezTo>
                  <a:pt x="4019443" y="109761"/>
                  <a:pt x="3992107" y="107092"/>
                  <a:pt x="3967394" y="98854"/>
                </a:cubicBezTo>
                <a:cubicBezTo>
                  <a:pt x="3955037" y="94735"/>
                  <a:pt x="3942960" y="89657"/>
                  <a:pt x="3930324" y="86498"/>
                </a:cubicBezTo>
                <a:cubicBezTo>
                  <a:pt x="3913848" y="82379"/>
                  <a:pt x="3897164" y="79021"/>
                  <a:pt x="3880897" y="74141"/>
                </a:cubicBezTo>
                <a:cubicBezTo>
                  <a:pt x="3855945" y="66655"/>
                  <a:pt x="3832029" y="55745"/>
                  <a:pt x="3806756" y="49427"/>
                </a:cubicBezTo>
                <a:cubicBezTo>
                  <a:pt x="3790280" y="45308"/>
                  <a:pt x="3774258" y="38425"/>
                  <a:pt x="3757329" y="37071"/>
                </a:cubicBezTo>
                <a:cubicBezTo>
                  <a:pt x="3671009" y="30166"/>
                  <a:pt x="3584334" y="28833"/>
                  <a:pt x="3497837" y="24714"/>
                </a:cubicBezTo>
                <a:cubicBezTo>
                  <a:pt x="3464886" y="20595"/>
                  <a:pt x="3431805" y="17407"/>
                  <a:pt x="3398983" y="12357"/>
                </a:cubicBezTo>
                <a:cubicBezTo>
                  <a:pt x="3378225" y="9163"/>
                  <a:pt x="3358202" y="0"/>
                  <a:pt x="3337199" y="0"/>
                </a:cubicBezTo>
                <a:cubicBezTo>
                  <a:pt x="3106491" y="0"/>
                  <a:pt x="2957873" y="11351"/>
                  <a:pt x="2744075" y="24714"/>
                </a:cubicBezTo>
                <a:lnTo>
                  <a:pt x="2657578" y="37071"/>
                </a:lnTo>
                <a:cubicBezTo>
                  <a:pt x="2620568" y="41697"/>
                  <a:pt x="2583338" y="44498"/>
                  <a:pt x="2546367" y="49427"/>
                </a:cubicBezTo>
                <a:cubicBezTo>
                  <a:pt x="2443362" y="63161"/>
                  <a:pt x="2503624" y="58611"/>
                  <a:pt x="2410443" y="74141"/>
                </a:cubicBezTo>
                <a:cubicBezTo>
                  <a:pt x="2381714" y="78929"/>
                  <a:pt x="2352674" y="81710"/>
                  <a:pt x="2323945" y="86498"/>
                </a:cubicBezTo>
                <a:cubicBezTo>
                  <a:pt x="2303228" y="89951"/>
                  <a:pt x="2282536" y="93760"/>
                  <a:pt x="2262161" y="98854"/>
                </a:cubicBezTo>
                <a:cubicBezTo>
                  <a:pt x="2249525" y="102013"/>
                  <a:pt x="2238042" y="109823"/>
                  <a:pt x="2225091" y="111211"/>
                </a:cubicBezTo>
                <a:cubicBezTo>
                  <a:pt x="2122377" y="122216"/>
                  <a:pt x="1916172" y="135925"/>
                  <a:pt x="1916172" y="135925"/>
                </a:cubicBezTo>
                <a:cubicBezTo>
                  <a:pt x="1591863" y="86030"/>
                  <a:pt x="1874848" y="122829"/>
                  <a:pt x="1335405" y="98854"/>
                </a:cubicBezTo>
                <a:cubicBezTo>
                  <a:pt x="1289955" y="96834"/>
                  <a:pt x="1244955" y="87855"/>
                  <a:pt x="1199480" y="86498"/>
                </a:cubicBezTo>
                <a:cubicBezTo>
                  <a:pt x="968887" y="79615"/>
                  <a:pt x="738161" y="78260"/>
                  <a:pt x="507502" y="74141"/>
                </a:cubicBezTo>
                <a:cubicBezTo>
                  <a:pt x="379485" y="80542"/>
                  <a:pt x="305574" y="72107"/>
                  <a:pt x="198583" y="98854"/>
                </a:cubicBezTo>
                <a:cubicBezTo>
                  <a:pt x="185947" y="102013"/>
                  <a:pt x="173870" y="107092"/>
                  <a:pt x="161513" y="111211"/>
                </a:cubicBezTo>
                <a:cubicBezTo>
                  <a:pt x="104861" y="196190"/>
                  <a:pt x="140264" y="175960"/>
                  <a:pt x="75015" y="197708"/>
                </a:cubicBezTo>
                <a:cubicBezTo>
                  <a:pt x="53542" y="262132"/>
                  <a:pt x="62659" y="221754"/>
                  <a:pt x="62659" y="321276"/>
                </a:cubicBezTo>
                <a:lnTo>
                  <a:pt x="62659" y="321276"/>
                </a:lnTo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altLang="zh-CN" sz="24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Propositional</a:t>
            </a:r>
          </a:p>
          <a:p>
            <a:pPr algn="l"/>
            <a:r>
              <a:rPr lang="en-US" altLang="zh-CN" sz="24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proofs</a:t>
            </a:r>
            <a:endParaRPr lang="zh-CN" altLang="en-US" sz="2400" b="1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164227" y="2247174"/>
            <a:ext cx="2328229" cy="1385712"/>
          </a:xfrm>
          <a:custGeom>
            <a:avLst/>
            <a:gdLst>
              <a:gd name="connsiteX0" fmla="*/ 284206 w 2328229"/>
              <a:gd name="connsiteY0" fmla="*/ 1262145 h 1385712"/>
              <a:gd name="connsiteX1" fmla="*/ 284206 w 2328229"/>
              <a:gd name="connsiteY1" fmla="*/ 1262145 h 1385712"/>
              <a:gd name="connsiteX2" fmla="*/ 172995 w 2328229"/>
              <a:gd name="connsiteY2" fmla="*/ 1237431 h 1385712"/>
              <a:gd name="connsiteX3" fmla="*/ 135925 w 2328229"/>
              <a:gd name="connsiteY3" fmla="*/ 1225075 h 1385712"/>
              <a:gd name="connsiteX4" fmla="*/ 74141 w 2328229"/>
              <a:gd name="connsiteY4" fmla="*/ 1175648 h 1385712"/>
              <a:gd name="connsiteX5" fmla="*/ 12357 w 2328229"/>
              <a:gd name="connsiteY5" fmla="*/ 1101507 h 1385712"/>
              <a:gd name="connsiteX6" fmla="*/ 0 w 2328229"/>
              <a:gd name="connsiteY6" fmla="*/ 1064437 h 1385712"/>
              <a:gd name="connsiteX7" fmla="*/ 24714 w 2328229"/>
              <a:gd name="connsiteY7" fmla="*/ 879085 h 1385712"/>
              <a:gd name="connsiteX8" fmla="*/ 37071 w 2328229"/>
              <a:gd name="connsiteY8" fmla="*/ 842015 h 1385712"/>
              <a:gd name="connsiteX9" fmla="*/ 74141 w 2328229"/>
              <a:gd name="connsiteY9" fmla="*/ 829658 h 1385712"/>
              <a:gd name="connsiteX10" fmla="*/ 160638 w 2328229"/>
              <a:gd name="connsiteY10" fmla="*/ 730804 h 1385712"/>
              <a:gd name="connsiteX11" fmla="*/ 172995 w 2328229"/>
              <a:gd name="connsiteY11" fmla="*/ 681377 h 1385712"/>
              <a:gd name="connsiteX12" fmla="*/ 197708 w 2328229"/>
              <a:gd name="connsiteY12" fmla="*/ 644307 h 1385712"/>
              <a:gd name="connsiteX13" fmla="*/ 259492 w 2328229"/>
              <a:gd name="connsiteY13" fmla="*/ 557810 h 1385712"/>
              <a:gd name="connsiteX14" fmla="*/ 284206 w 2328229"/>
              <a:gd name="connsiteY14" fmla="*/ 508383 h 1385712"/>
              <a:gd name="connsiteX15" fmla="*/ 296562 w 2328229"/>
              <a:gd name="connsiteY15" fmla="*/ 471312 h 1385712"/>
              <a:gd name="connsiteX16" fmla="*/ 321276 w 2328229"/>
              <a:gd name="connsiteY16" fmla="*/ 434242 h 1385712"/>
              <a:gd name="connsiteX17" fmla="*/ 333633 w 2328229"/>
              <a:gd name="connsiteY17" fmla="*/ 397172 h 1385712"/>
              <a:gd name="connsiteX18" fmla="*/ 358346 w 2328229"/>
              <a:gd name="connsiteY18" fmla="*/ 360102 h 1385712"/>
              <a:gd name="connsiteX19" fmla="*/ 370703 w 2328229"/>
              <a:gd name="connsiteY19" fmla="*/ 323031 h 1385712"/>
              <a:gd name="connsiteX20" fmla="*/ 457200 w 2328229"/>
              <a:gd name="connsiteY20" fmla="*/ 285961 h 1385712"/>
              <a:gd name="connsiteX21" fmla="*/ 494271 w 2328229"/>
              <a:gd name="connsiteY21" fmla="*/ 236534 h 1385712"/>
              <a:gd name="connsiteX22" fmla="*/ 531341 w 2328229"/>
              <a:gd name="connsiteY22" fmla="*/ 224177 h 1385712"/>
              <a:gd name="connsiteX23" fmla="*/ 691979 w 2328229"/>
              <a:gd name="connsiteY23" fmla="*/ 162394 h 1385712"/>
              <a:gd name="connsiteX24" fmla="*/ 766119 w 2328229"/>
              <a:gd name="connsiteY24" fmla="*/ 137680 h 1385712"/>
              <a:gd name="connsiteX25" fmla="*/ 803189 w 2328229"/>
              <a:gd name="connsiteY25" fmla="*/ 125323 h 1385712"/>
              <a:gd name="connsiteX26" fmla="*/ 976184 w 2328229"/>
              <a:gd name="connsiteY26" fmla="*/ 100610 h 1385712"/>
              <a:gd name="connsiteX27" fmla="*/ 1099752 w 2328229"/>
              <a:gd name="connsiteY27" fmla="*/ 63540 h 1385712"/>
              <a:gd name="connsiteX28" fmla="*/ 1210962 w 2328229"/>
              <a:gd name="connsiteY28" fmla="*/ 51183 h 1385712"/>
              <a:gd name="connsiteX29" fmla="*/ 1371600 w 2328229"/>
              <a:gd name="connsiteY29" fmla="*/ 26469 h 1385712"/>
              <a:gd name="connsiteX30" fmla="*/ 1495168 w 2328229"/>
              <a:gd name="connsiteY30" fmla="*/ 14112 h 1385712"/>
              <a:gd name="connsiteX31" fmla="*/ 1544595 w 2328229"/>
              <a:gd name="connsiteY31" fmla="*/ 1756 h 1385712"/>
              <a:gd name="connsiteX32" fmla="*/ 1915298 w 2328229"/>
              <a:gd name="connsiteY32" fmla="*/ 26469 h 1385712"/>
              <a:gd name="connsiteX33" fmla="*/ 2026508 w 2328229"/>
              <a:gd name="connsiteY33" fmla="*/ 75896 h 1385712"/>
              <a:gd name="connsiteX34" fmla="*/ 2075935 w 2328229"/>
              <a:gd name="connsiteY34" fmla="*/ 125323 h 1385712"/>
              <a:gd name="connsiteX35" fmla="*/ 2174789 w 2328229"/>
              <a:gd name="connsiteY35" fmla="*/ 199464 h 1385712"/>
              <a:gd name="connsiteX36" fmla="*/ 2211860 w 2328229"/>
              <a:gd name="connsiteY36" fmla="*/ 248891 h 1385712"/>
              <a:gd name="connsiteX37" fmla="*/ 2248930 w 2328229"/>
              <a:gd name="connsiteY37" fmla="*/ 335388 h 1385712"/>
              <a:gd name="connsiteX38" fmla="*/ 2261287 w 2328229"/>
              <a:gd name="connsiteY38" fmla="*/ 397172 h 1385712"/>
              <a:gd name="connsiteX39" fmla="*/ 2286000 w 2328229"/>
              <a:gd name="connsiteY39" fmla="*/ 471312 h 1385712"/>
              <a:gd name="connsiteX40" fmla="*/ 2310714 w 2328229"/>
              <a:gd name="connsiteY40" fmla="*/ 582523 h 1385712"/>
              <a:gd name="connsiteX41" fmla="*/ 2286000 w 2328229"/>
              <a:gd name="connsiteY41" fmla="*/ 903799 h 1385712"/>
              <a:gd name="connsiteX42" fmla="*/ 2224217 w 2328229"/>
              <a:gd name="connsiteY42" fmla="*/ 1002653 h 1385712"/>
              <a:gd name="connsiteX43" fmla="*/ 2174789 w 2328229"/>
              <a:gd name="connsiteY43" fmla="*/ 1076794 h 1385712"/>
              <a:gd name="connsiteX44" fmla="*/ 2150076 w 2328229"/>
              <a:gd name="connsiteY44" fmla="*/ 1113864 h 1385712"/>
              <a:gd name="connsiteX45" fmla="*/ 2063579 w 2328229"/>
              <a:gd name="connsiteY45" fmla="*/ 1150934 h 1385712"/>
              <a:gd name="connsiteX46" fmla="*/ 1989438 w 2328229"/>
              <a:gd name="connsiteY46" fmla="*/ 1175648 h 1385712"/>
              <a:gd name="connsiteX47" fmla="*/ 1952368 w 2328229"/>
              <a:gd name="connsiteY47" fmla="*/ 1188004 h 1385712"/>
              <a:gd name="connsiteX48" fmla="*/ 1692876 w 2328229"/>
              <a:gd name="connsiteY48" fmla="*/ 1200361 h 1385712"/>
              <a:gd name="connsiteX49" fmla="*/ 1631092 w 2328229"/>
              <a:gd name="connsiteY49" fmla="*/ 1212718 h 1385712"/>
              <a:gd name="connsiteX50" fmla="*/ 1556952 w 2328229"/>
              <a:gd name="connsiteY50" fmla="*/ 1225075 h 1385712"/>
              <a:gd name="connsiteX51" fmla="*/ 1519881 w 2328229"/>
              <a:gd name="connsiteY51" fmla="*/ 1237431 h 1385712"/>
              <a:gd name="connsiteX52" fmla="*/ 1371600 w 2328229"/>
              <a:gd name="connsiteY52" fmla="*/ 1249788 h 1385712"/>
              <a:gd name="connsiteX53" fmla="*/ 1272746 w 2328229"/>
              <a:gd name="connsiteY53" fmla="*/ 1262145 h 1385712"/>
              <a:gd name="connsiteX54" fmla="*/ 1223319 w 2328229"/>
              <a:gd name="connsiteY54" fmla="*/ 1299215 h 1385712"/>
              <a:gd name="connsiteX55" fmla="*/ 1149179 w 2328229"/>
              <a:gd name="connsiteY55" fmla="*/ 1323929 h 1385712"/>
              <a:gd name="connsiteX56" fmla="*/ 1112108 w 2328229"/>
              <a:gd name="connsiteY56" fmla="*/ 1348642 h 1385712"/>
              <a:gd name="connsiteX57" fmla="*/ 1025611 w 2328229"/>
              <a:gd name="connsiteY57" fmla="*/ 1360999 h 1385712"/>
              <a:gd name="connsiteX58" fmla="*/ 976184 w 2328229"/>
              <a:gd name="connsiteY58" fmla="*/ 1373356 h 1385712"/>
              <a:gd name="connsiteX59" fmla="*/ 914400 w 2328229"/>
              <a:gd name="connsiteY59" fmla="*/ 1385712 h 1385712"/>
              <a:gd name="connsiteX60" fmla="*/ 778476 w 2328229"/>
              <a:gd name="connsiteY60" fmla="*/ 1348642 h 1385712"/>
              <a:gd name="connsiteX61" fmla="*/ 741406 w 2328229"/>
              <a:gd name="connsiteY61" fmla="*/ 1311572 h 1385712"/>
              <a:gd name="connsiteX62" fmla="*/ 556054 w 2328229"/>
              <a:gd name="connsiteY62" fmla="*/ 1323929 h 1385712"/>
              <a:gd name="connsiteX63" fmla="*/ 518984 w 2328229"/>
              <a:gd name="connsiteY63" fmla="*/ 1336285 h 1385712"/>
              <a:gd name="connsiteX64" fmla="*/ 345989 w 2328229"/>
              <a:gd name="connsiteY64" fmla="*/ 1323929 h 1385712"/>
              <a:gd name="connsiteX65" fmla="*/ 271849 w 2328229"/>
              <a:gd name="connsiteY65" fmla="*/ 1274502 h 1385712"/>
              <a:gd name="connsiteX66" fmla="*/ 234779 w 2328229"/>
              <a:gd name="connsiteY66" fmla="*/ 1237431 h 1385712"/>
              <a:gd name="connsiteX67" fmla="*/ 234779 w 2328229"/>
              <a:gd name="connsiteY67" fmla="*/ 1212718 h 1385712"/>
              <a:gd name="connsiteX68" fmla="*/ 234779 w 2328229"/>
              <a:gd name="connsiteY68" fmla="*/ 1212718 h 1385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328229" h="1385712">
                <a:moveTo>
                  <a:pt x="284206" y="1262145"/>
                </a:moveTo>
                <a:lnTo>
                  <a:pt x="284206" y="1262145"/>
                </a:lnTo>
                <a:cubicBezTo>
                  <a:pt x="247136" y="1253907"/>
                  <a:pt x="209836" y="1246641"/>
                  <a:pt x="172995" y="1237431"/>
                </a:cubicBezTo>
                <a:cubicBezTo>
                  <a:pt x="160359" y="1234272"/>
                  <a:pt x="146096" y="1233212"/>
                  <a:pt x="135925" y="1225075"/>
                </a:cubicBezTo>
                <a:cubicBezTo>
                  <a:pt x="56079" y="1161198"/>
                  <a:pt x="167316" y="1206705"/>
                  <a:pt x="74141" y="1175648"/>
                </a:cubicBezTo>
                <a:cubicBezTo>
                  <a:pt x="46815" y="1148321"/>
                  <a:pt x="29560" y="1135912"/>
                  <a:pt x="12357" y="1101507"/>
                </a:cubicBezTo>
                <a:cubicBezTo>
                  <a:pt x="6532" y="1089857"/>
                  <a:pt x="4119" y="1076794"/>
                  <a:pt x="0" y="1064437"/>
                </a:cubicBezTo>
                <a:cubicBezTo>
                  <a:pt x="9717" y="957552"/>
                  <a:pt x="2882" y="955495"/>
                  <a:pt x="24714" y="879085"/>
                </a:cubicBezTo>
                <a:cubicBezTo>
                  <a:pt x="28292" y="866561"/>
                  <a:pt x="27861" y="851225"/>
                  <a:pt x="37071" y="842015"/>
                </a:cubicBezTo>
                <a:cubicBezTo>
                  <a:pt x="46281" y="832805"/>
                  <a:pt x="61784" y="833777"/>
                  <a:pt x="74141" y="829658"/>
                </a:cubicBezTo>
                <a:cubicBezTo>
                  <a:pt x="131806" y="743161"/>
                  <a:pt x="98855" y="771994"/>
                  <a:pt x="160638" y="730804"/>
                </a:cubicBezTo>
                <a:cubicBezTo>
                  <a:pt x="164757" y="714328"/>
                  <a:pt x="166305" y="696987"/>
                  <a:pt x="172995" y="681377"/>
                </a:cubicBezTo>
                <a:cubicBezTo>
                  <a:pt x="178845" y="667727"/>
                  <a:pt x="189076" y="656392"/>
                  <a:pt x="197708" y="644307"/>
                </a:cubicBezTo>
                <a:cubicBezTo>
                  <a:pt x="216659" y="617776"/>
                  <a:pt x="242847" y="586939"/>
                  <a:pt x="259492" y="557810"/>
                </a:cubicBezTo>
                <a:cubicBezTo>
                  <a:pt x="268631" y="541817"/>
                  <a:pt x="276950" y="525314"/>
                  <a:pt x="284206" y="508383"/>
                </a:cubicBezTo>
                <a:cubicBezTo>
                  <a:pt x="289337" y="496411"/>
                  <a:pt x="290737" y="482962"/>
                  <a:pt x="296562" y="471312"/>
                </a:cubicBezTo>
                <a:cubicBezTo>
                  <a:pt x="303203" y="458029"/>
                  <a:pt x="314634" y="447525"/>
                  <a:pt x="321276" y="434242"/>
                </a:cubicBezTo>
                <a:cubicBezTo>
                  <a:pt x="327101" y="422592"/>
                  <a:pt x="327808" y="408822"/>
                  <a:pt x="333633" y="397172"/>
                </a:cubicBezTo>
                <a:cubicBezTo>
                  <a:pt x="340274" y="383889"/>
                  <a:pt x="351705" y="373385"/>
                  <a:pt x="358346" y="360102"/>
                </a:cubicBezTo>
                <a:cubicBezTo>
                  <a:pt x="364171" y="348452"/>
                  <a:pt x="361493" y="332241"/>
                  <a:pt x="370703" y="323031"/>
                </a:cubicBezTo>
                <a:cubicBezTo>
                  <a:pt x="385971" y="307763"/>
                  <a:pt x="435047" y="293345"/>
                  <a:pt x="457200" y="285961"/>
                </a:cubicBezTo>
                <a:cubicBezTo>
                  <a:pt x="469557" y="269485"/>
                  <a:pt x="478450" y="249718"/>
                  <a:pt x="494271" y="236534"/>
                </a:cubicBezTo>
                <a:cubicBezTo>
                  <a:pt x="504277" y="228196"/>
                  <a:pt x="519691" y="230002"/>
                  <a:pt x="531341" y="224177"/>
                </a:cubicBezTo>
                <a:cubicBezTo>
                  <a:pt x="719993" y="129851"/>
                  <a:pt x="431596" y="249191"/>
                  <a:pt x="691979" y="162394"/>
                </a:cubicBezTo>
                <a:lnTo>
                  <a:pt x="766119" y="137680"/>
                </a:lnTo>
                <a:cubicBezTo>
                  <a:pt x="778476" y="133561"/>
                  <a:pt x="790295" y="127165"/>
                  <a:pt x="803189" y="125323"/>
                </a:cubicBezTo>
                <a:lnTo>
                  <a:pt x="976184" y="100610"/>
                </a:lnTo>
                <a:cubicBezTo>
                  <a:pt x="1005062" y="90984"/>
                  <a:pt x="1065063" y="68877"/>
                  <a:pt x="1099752" y="63540"/>
                </a:cubicBezTo>
                <a:cubicBezTo>
                  <a:pt x="1136616" y="57869"/>
                  <a:pt x="1173991" y="56113"/>
                  <a:pt x="1210962" y="51183"/>
                </a:cubicBezTo>
                <a:cubicBezTo>
                  <a:pt x="1378542" y="28839"/>
                  <a:pt x="1185077" y="48413"/>
                  <a:pt x="1371600" y="26469"/>
                </a:cubicBezTo>
                <a:cubicBezTo>
                  <a:pt x="1412711" y="21632"/>
                  <a:pt x="1453979" y="18231"/>
                  <a:pt x="1495168" y="14112"/>
                </a:cubicBezTo>
                <a:cubicBezTo>
                  <a:pt x="1511644" y="9993"/>
                  <a:pt x="1527612" y="1756"/>
                  <a:pt x="1544595" y="1756"/>
                </a:cubicBezTo>
                <a:cubicBezTo>
                  <a:pt x="1830808" y="1756"/>
                  <a:pt x="1770145" y="-9820"/>
                  <a:pt x="1915298" y="26469"/>
                </a:cubicBezTo>
                <a:cubicBezTo>
                  <a:pt x="2012572" y="123746"/>
                  <a:pt x="1874215" y="-250"/>
                  <a:pt x="2026508" y="75896"/>
                </a:cubicBezTo>
                <a:cubicBezTo>
                  <a:pt x="2047348" y="86316"/>
                  <a:pt x="2057543" y="111018"/>
                  <a:pt x="2075935" y="125323"/>
                </a:cubicBezTo>
                <a:cubicBezTo>
                  <a:pt x="2155961" y="187566"/>
                  <a:pt x="2118366" y="133638"/>
                  <a:pt x="2174789" y="199464"/>
                </a:cubicBezTo>
                <a:cubicBezTo>
                  <a:pt x="2188192" y="215101"/>
                  <a:pt x="2200945" y="231427"/>
                  <a:pt x="2211860" y="248891"/>
                </a:cubicBezTo>
                <a:cubicBezTo>
                  <a:pt x="2226593" y="272464"/>
                  <a:pt x="2241923" y="307362"/>
                  <a:pt x="2248930" y="335388"/>
                </a:cubicBezTo>
                <a:cubicBezTo>
                  <a:pt x="2254024" y="355763"/>
                  <a:pt x="2255761" y="376910"/>
                  <a:pt x="2261287" y="397172"/>
                </a:cubicBezTo>
                <a:cubicBezTo>
                  <a:pt x="2268141" y="422304"/>
                  <a:pt x="2281717" y="445616"/>
                  <a:pt x="2286000" y="471312"/>
                </a:cubicBezTo>
                <a:cubicBezTo>
                  <a:pt x="2300498" y="558301"/>
                  <a:pt x="2290434" y="521684"/>
                  <a:pt x="2310714" y="582523"/>
                </a:cubicBezTo>
                <a:cubicBezTo>
                  <a:pt x="2325856" y="688519"/>
                  <a:pt x="2350517" y="800571"/>
                  <a:pt x="2286000" y="903799"/>
                </a:cubicBezTo>
                <a:cubicBezTo>
                  <a:pt x="2265406" y="936750"/>
                  <a:pt x="2245079" y="969870"/>
                  <a:pt x="2224217" y="1002653"/>
                </a:cubicBezTo>
                <a:cubicBezTo>
                  <a:pt x="2208271" y="1027712"/>
                  <a:pt x="2191265" y="1052080"/>
                  <a:pt x="2174789" y="1076794"/>
                </a:cubicBezTo>
                <a:cubicBezTo>
                  <a:pt x="2166551" y="1089151"/>
                  <a:pt x="2164165" y="1109168"/>
                  <a:pt x="2150076" y="1113864"/>
                </a:cubicBezTo>
                <a:cubicBezTo>
                  <a:pt x="2030744" y="1153642"/>
                  <a:pt x="2216278" y="1089854"/>
                  <a:pt x="2063579" y="1150934"/>
                </a:cubicBezTo>
                <a:cubicBezTo>
                  <a:pt x="2039392" y="1160609"/>
                  <a:pt x="2014152" y="1167410"/>
                  <a:pt x="1989438" y="1175648"/>
                </a:cubicBezTo>
                <a:cubicBezTo>
                  <a:pt x="1977081" y="1179767"/>
                  <a:pt x="1965378" y="1187384"/>
                  <a:pt x="1952368" y="1188004"/>
                </a:cubicBezTo>
                <a:lnTo>
                  <a:pt x="1692876" y="1200361"/>
                </a:lnTo>
                <a:lnTo>
                  <a:pt x="1631092" y="1212718"/>
                </a:lnTo>
                <a:cubicBezTo>
                  <a:pt x="1606442" y="1217200"/>
                  <a:pt x="1581410" y="1219640"/>
                  <a:pt x="1556952" y="1225075"/>
                </a:cubicBezTo>
                <a:cubicBezTo>
                  <a:pt x="1544237" y="1227901"/>
                  <a:pt x="1532792" y="1235710"/>
                  <a:pt x="1519881" y="1237431"/>
                </a:cubicBezTo>
                <a:cubicBezTo>
                  <a:pt x="1470718" y="1243986"/>
                  <a:pt x="1420952" y="1244853"/>
                  <a:pt x="1371600" y="1249788"/>
                </a:cubicBezTo>
                <a:cubicBezTo>
                  <a:pt x="1338557" y="1253092"/>
                  <a:pt x="1305697" y="1258026"/>
                  <a:pt x="1272746" y="1262145"/>
                </a:cubicBezTo>
                <a:cubicBezTo>
                  <a:pt x="1256270" y="1274502"/>
                  <a:pt x="1241739" y="1290005"/>
                  <a:pt x="1223319" y="1299215"/>
                </a:cubicBezTo>
                <a:cubicBezTo>
                  <a:pt x="1200019" y="1310865"/>
                  <a:pt x="1170854" y="1309479"/>
                  <a:pt x="1149179" y="1323929"/>
                </a:cubicBezTo>
                <a:cubicBezTo>
                  <a:pt x="1136822" y="1332167"/>
                  <a:pt x="1126333" y="1344375"/>
                  <a:pt x="1112108" y="1348642"/>
                </a:cubicBezTo>
                <a:cubicBezTo>
                  <a:pt x="1084211" y="1357011"/>
                  <a:pt x="1054266" y="1355789"/>
                  <a:pt x="1025611" y="1360999"/>
                </a:cubicBezTo>
                <a:cubicBezTo>
                  <a:pt x="1008902" y="1364037"/>
                  <a:pt x="992762" y="1369672"/>
                  <a:pt x="976184" y="1373356"/>
                </a:cubicBezTo>
                <a:cubicBezTo>
                  <a:pt x="955682" y="1377912"/>
                  <a:pt x="934995" y="1381593"/>
                  <a:pt x="914400" y="1385712"/>
                </a:cubicBezTo>
                <a:cubicBezTo>
                  <a:pt x="854418" y="1377144"/>
                  <a:pt x="825651" y="1382338"/>
                  <a:pt x="778476" y="1348642"/>
                </a:cubicBezTo>
                <a:cubicBezTo>
                  <a:pt x="764256" y="1338485"/>
                  <a:pt x="753763" y="1323929"/>
                  <a:pt x="741406" y="1311572"/>
                </a:cubicBezTo>
                <a:cubicBezTo>
                  <a:pt x="679622" y="1315691"/>
                  <a:pt x="617596" y="1317091"/>
                  <a:pt x="556054" y="1323929"/>
                </a:cubicBezTo>
                <a:cubicBezTo>
                  <a:pt x="543109" y="1325367"/>
                  <a:pt x="532009" y="1336285"/>
                  <a:pt x="518984" y="1336285"/>
                </a:cubicBezTo>
                <a:cubicBezTo>
                  <a:pt x="461172" y="1336285"/>
                  <a:pt x="403654" y="1328048"/>
                  <a:pt x="345989" y="1323929"/>
                </a:cubicBezTo>
                <a:cubicBezTo>
                  <a:pt x="321276" y="1307453"/>
                  <a:pt x="288325" y="1299215"/>
                  <a:pt x="271849" y="1274502"/>
                </a:cubicBezTo>
                <a:cubicBezTo>
                  <a:pt x="244850" y="1234004"/>
                  <a:pt x="261986" y="1237431"/>
                  <a:pt x="234779" y="1237431"/>
                </a:cubicBezTo>
                <a:lnTo>
                  <a:pt x="234779" y="1212718"/>
                </a:lnTo>
                <a:lnTo>
                  <a:pt x="234779" y="1212718"/>
                </a:lnTo>
              </a:path>
            </a:pathLst>
          </a:custGeom>
          <a:solidFill>
            <a:schemeClr val="accent2">
              <a:lumMod val="90000"/>
            </a:schemeClr>
          </a:solidFill>
          <a:ln w="3175" cap="flat" cmpd="sng" algn="ctr">
            <a:solidFill>
              <a:srgbClr val="D0D50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altLang="zh-CN" sz="2000" b="1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  <a:t>   Arithmetic proofs (</a:t>
            </a:r>
            <a:r>
              <a:rPr lang="en-US" altLang="zh-CN" sz="20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over</a:t>
            </a:r>
            <a:r>
              <a:rPr lang="en-US" altLang="zh-CN" sz="2000" b="1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000" b="1" dirty="0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GF(2)</a:t>
            </a:r>
            <a:r>
              <a:rPr lang="en-US" altLang="zh-CN" sz="2000" b="1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  <a:t>)</a:t>
            </a:r>
            <a:endParaRPr lang="zh-CN" altLang="en-US" sz="2000" b="1" dirty="0">
              <a:solidFill>
                <a:srgbClr val="00206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180" y="4207328"/>
            <a:ext cx="5659794" cy="481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027" y="5210309"/>
            <a:ext cx="71501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>
            <a:stCxn id="14338" idx="2"/>
            <a:endCxn id="14339" idx="0"/>
          </p:cNvCxnSpPr>
          <p:nvPr/>
        </p:nvCxnSpPr>
        <p:spPr bwMode="auto">
          <a:xfrm>
            <a:off x="4775077" y="4689012"/>
            <a:ext cx="0" cy="521297"/>
          </a:xfrm>
          <a:prstGeom prst="straightConnector1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69988" y="149860"/>
            <a:ext cx="5962332" cy="609600"/>
          </a:xfrm>
        </p:spPr>
        <p:txBody>
          <a:bodyPr/>
          <a:lstStyle/>
          <a:p>
            <a:pPr eaLnBrk="1" hangingPunct="1"/>
            <a:r>
              <a:rPr lang="en-US" altLang="zh-CN" sz="60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Open problem</a:t>
            </a:r>
            <a:endParaRPr lang="zh-CN" altLang="en-US" sz="60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73100" y="1423988"/>
            <a:ext cx="7843838" cy="452437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sz="40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Uniform </a:t>
            </a:r>
            <a:r>
              <a:rPr lang="en-US" altLang="zh-CN" sz="40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proofs of linear algebra</a:t>
            </a:r>
            <a:endParaRPr lang="en-US" altLang="zh-CN" sz="4000" dirty="0" smtClean="0">
              <a:solidFill>
                <a:srgbClr val="0066FF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Use the arithmetic setting to derive new </a:t>
            </a: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upper/lower</a:t>
            </a: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bounds for </a:t>
            </a: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propositional</a:t>
            </a: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proofs</a:t>
            </a:r>
            <a:r>
              <a:rPr lang="en-US" altLang="zh-CN" sz="4000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4000" dirty="0" smtClean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More insights into propositional proofs</a:t>
            </a:r>
          </a:p>
        </p:txBody>
      </p:sp>
    </p:spTree>
    <p:extLst>
      <p:ext uri="{BB962C8B-B14F-4D97-AF65-F5344CB8AC3E}">
        <p14:creationId xmlns:p14="http://schemas.microsoft.com/office/powerpoint/2010/main" val="106289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 rot="21449200">
            <a:off x="2043113" y="2654300"/>
            <a:ext cx="4024312" cy="609600"/>
          </a:xfrm>
        </p:spPr>
        <p:txBody>
          <a:bodyPr rtlCol="0">
            <a:noAutofit/>
          </a:bodyPr>
          <a:lstStyle/>
          <a:p>
            <a:pPr eaLnBrk="1" hangingPunct="1">
              <a:defRPr/>
            </a:pPr>
            <a:r>
              <a:rPr lang="en-US" altLang="zh-CN" sz="6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Thank </a:t>
            </a:r>
            <a:r>
              <a:rPr lang="en-US" altLang="zh-CN" sz="66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you</a:t>
            </a:r>
            <a:r>
              <a:rPr lang="en-US" altLang="zh-CN" sz="6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6600" dirty="0" smtClean="0">
                <a:solidFill>
                  <a:srgbClr val="FFC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0876" y="178666"/>
            <a:ext cx="7848600" cy="609600"/>
          </a:xfrm>
        </p:spPr>
        <p:txBody>
          <a:bodyPr/>
          <a:lstStyle/>
          <a:p>
            <a:pPr algn="ctr" eaLnBrk="1" hangingPunct="1"/>
            <a:r>
              <a:rPr lang="en-US" altLang="zh-CN" sz="44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Complexity of Proofs</a:t>
            </a:r>
            <a:endParaRPr lang="zh-CN" altLang="en-US" sz="44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94852" y="1241108"/>
            <a:ext cx="8229600" cy="52941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z="48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Fundamental </a:t>
            </a:r>
            <a:r>
              <a:rPr lang="en-US" altLang="zh-CN" sz="48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open</a:t>
            </a:r>
            <a:r>
              <a:rPr lang="en-US" altLang="zh-CN" sz="48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problem in </a:t>
            </a:r>
            <a:r>
              <a:rPr lang="en-US" altLang="zh-CN" sz="4800" dirty="0" smtClean="0">
                <a:solidFill>
                  <a:srgbClr val="328F03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logic &amp; complexity</a:t>
            </a:r>
            <a:r>
              <a:rPr lang="en-US" altLang="zh-CN" sz="48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n-US" altLang="zh-CN" sz="48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Prove super-polynomial lower bounds on propositional proofs</a:t>
            </a:r>
            <a:r>
              <a:rPr lang="en-US" altLang="zh-CN" sz="48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!</a:t>
            </a:r>
          </a:p>
          <a:p>
            <a:pPr marL="0" indent="0" eaLnBrk="1" hangingPunct="1">
              <a:buNone/>
            </a:pPr>
            <a:endParaRPr lang="en-US" altLang="zh-CN" sz="4000" dirty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 algn="ctr">
              <a:buNone/>
            </a:pPr>
            <a:endParaRPr lang="en-US" altLang="zh-CN" dirty="0" smtClean="0">
              <a:solidFill>
                <a:srgbClr val="A45A10"/>
              </a:solidFill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76156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 rot="21420270">
            <a:off x="441161" y="2465926"/>
            <a:ext cx="8177806" cy="1308604"/>
          </a:xfrm>
          <a:solidFill>
            <a:schemeClr val="tx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lvl="1">
              <a:buNone/>
            </a:pPr>
            <a:r>
              <a:rPr lang="en-US" altLang="zh-CN" sz="6600" b="1" dirty="0" smtClean="0">
                <a:solidFill>
                  <a:srgbClr val="FF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Circuit based </a:t>
            </a:r>
            <a:r>
              <a:rPr lang="en-US" altLang="zh-CN" sz="6600" b="1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proofs</a:t>
            </a:r>
          </a:p>
        </p:txBody>
      </p:sp>
    </p:spTree>
    <p:extLst>
      <p:ext uri="{BB962C8B-B14F-4D97-AF65-F5344CB8AC3E}">
        <p14:creationId xmlns:p14="http://schemas.microsoft.com/office/powerpoint/2010/main" val="251780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CN" sz="44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Circuit based proofs</a:t>
            </a:r>
            <a:endParaRPr lang="zh-CN" altLang="en-US" sz="44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94852" y="1037908"/>
            <a:ext cx="8331648" cy="566769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z="36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Think of every proof-line as a </a:t>
            </a:r>
            <a:r>
              <a:rPr lang="en-US" altLang="zh-CN" sz="3600" dirty="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circuit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</a:t>
            </a:r>
            <a:endParaRPr lang="en-US" altLang="zh-CN" sz="3600" dirty="0" smtClean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1</a:t>
            </a: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circuits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poly(n) size, O(log n) depth                               		   </a:t>
            </a:r>
            <a:r>
              <a:rPr lang="en-US" altLang="zh-CN" sz="2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(poly-size formulas; n=# of </a:t>
            </a:r>
            <a:r>
              <a:rPr lang="en-US" altLang="zh-CN" sz="2400" dirty="0" err="1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vars</a:t>
            </a:r>
            <a:r>
              <a:rPr lang="en-US" altLang="zh-CN" sz="2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1</a:t>
            </a: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(=</a:t>
            </a:r>
            <a:r>
              <a:rPr lang="en-US" altLang="zh-CN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Frege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): proof-lines are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formulas</a:t>
            </a:r>
          </a:p>
          <a:p>
            <a:pPr marL="0" indent="0">
              <a:buNone/>
            </a:pPr>
            <a:endParaRPr lang="en-US" altLang="zh-CN" sz="32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circuits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poly(n) size, O(log</a:t>
            </a:r>
            <a:r>
              <a:rPr lang="en-US" altLang="zh-CN" sz="3200" baseline="300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n) depth</a:t>
            </a:r>
          </a:p>
          <a:p>
            <a:pPr marL="0" lvl="0" indent="0">
              <a:buNone/>
            </a:pP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O(log</a:t>
            </a:r>
            <a:r>
              <a:rPr lang="en-US" altLang="zh-CN" sz="3200" baseline="300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n) depth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proof-lines</a:t>
            </a:r>
          </a:p>
          <a:p>
            <a:pPr marL="0" lvl="0" indent="0">
              <a:buNone/>
            </a:pPr>
            <a:endParaRPr lang="en-US" altLang="zh-CN" sz="3200" dirty="0">
              <a:solidFill>
                <a:srgbClr val="C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P/poly circuits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poly(n) size</a:t>
            </a:r>
            <a:endParaRPr lang="en-US" altLang="zh-CN" sz="3200" dirty="0" smtClean="0">
              <a:solidFill>
                <a:srgbClr val="C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lvl="0" indent="0">
              <a:buClr>
                <a:srgbClr val="507800"/>
              </a:buClr>
              <a:buNone/>
            </a:pPr>
            <a:r>
              <a:rPr lang="en-US" altLang="zh-CN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P/poly-Frege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(=</a:t>
            </a:r>
            <a:r>
              <a:rPr lang="en-US" altLang="zh-CN" sz="3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eFrege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): proof-lines are circuits </a:t>
            </a:r>
            <a:endParaRPr lang="en-US" altLang="zh-CN" sz="3200" dirty="0">
              <a:solidFill>
                <a:srgbClr val="C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 eaLnBrk="1" hangingPunct="1">
              <a:buNone/>
            </a:pPr>
            <a:endParaRPr lang="en-US" altLang="zh-CN" dirty="0" smtClean="0">
              <a:solidFill>
                <a:srgbClr val="A45A10"/>
              </a:solidFill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606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CN" sz="44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Circuit based proofs</a:t>
            </a:r>
            <a:endParaRPr lang="zh-CN" altLang="en-US" sz="44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94852" y="1037908"/>
            <a:ext cx="8433248" cy="4931092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400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Again</a:t>
            </a:r>
            <a:r>
              <a:rPr lang="en-US" altLang="zh-CN" sz="4400" dirty="0" smtClean="0">
                <a:solidFill>
                  <a:srgbClr val="7030A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</a:t>
            </a:r>
            <a:r>
              <a:rPr lang="en-US" altLang="zh-CN" sz="4400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</a:p>
          <a:p>
            <a:pPr marL="0" lvl="0" indent="0">
              <a:buNone/>
            </a:pPr>
            <a:r>
              <a:rPr lang="en-US" altLang="zh-CN" sz="44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Polynomial-size </a:t>
            </a:r>
            <a:r>
              <a:rPr lang="en-US" altLang="zh-CN" sz="4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4400" baseline="300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4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  <a:r>
              <a:rPr lang="en-US" altLang="zh-CN" sz="44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proofs</a:t>
            </a:r>
            <a:r>
              <a:rPr lang="en-US" altLang="zh-CN" sz="44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</a:t>
            </a:r>
          </a:p>
          <a:p>
            <a:pPr>
              <a:buSzPct val="71000"/>
              <a:buFont typeface="Wingdings" pitchFamily="2" charset="2"/>
              <a:buChar char="l"/>
            </a:pPr>
            <a:r>
              <a:rPr lang="en-US" altLang="zh-CN" sz="44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 = number of variables</a:t>
            </a:r>
          </a:p>
          <a:p>
            <a:pPr>
              <a:buSzPct val="71000"/>
              <a:buFont typeface="Wingdings" pitchFamily="2" charset="2"/>
              <a:buChar char="l"/>
            </a:pPr>
            <a:r>
              <a:rPr lang="en-US" altLang="zh-CN" sz="44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Size of proofs = poly(n)</a:t>
            </a:r>
          </a:p>
          <a:p>
            <a:pPr>
              <a:buSzPct val="71000"/>
              <a:buFont typeface="Wingdings" pitchFamily="2" charset="2"/>
              <a:buChar char="l"/>
            </a:pPr>
            <a:r>
              <a:rPr lang="en-US" altLang="zh-CN" sz="44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Depth of proof-lines = O(log</a:t>
            </a:r>
            <a:r>
              <a:rPr lang="en-US" altLang="zh-CN" sz="4400" baseline="300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44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</a:t>
            </a:r>
            <a:r>
              <a:rPr lang="en-US" altLang="zh-CN" sz="44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</a:t>
            </a:r>
            <a:endParaRPr lang="en-US" altLang="zh-CN" sz="4400" dirty="0">
              <a:solidFill>
                <a:srgbClr val="C0000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buSzPct val="71000"/>
              <a:buNone/>
            </a:pPr>
            <a:r>
              <a:rPr lang="en-US" altLang="zh-CN" sz="3600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Note 1</a:t>
            </a:r>
            <a:r>
              <a:rPr lang="en-US" altLang="zh-CN" sz="3600" dirty="0" smtClean="0">
                <a:solidFill>
                  <a:srgbClr val="7030A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Quasipolynomial-Frege </a:t>
            </a:r>
            <a:r>
              <a:rPr lang="en-US" altLang="zh-CN" sz="3600" dirty="0">
                <a:solidFill>
                  <a:srgbClr val="7030A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≥ 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</a:p>
          <a:p>
            <a:pPr marL="0" indent="0">
              <a:buSzPct val="71000"/>
              <a:buNone/>
            </a:pPr>
            <a:r>
              <a:rPr lang="en-US" altLang="zh-CN" sz="3200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Note 2</a:t>
            </a:r>
            <a:r>
              <a:rPr lang="en-US" altLang="zh-CN" sz="3200" dirty="0" smtClean="0">
                <a:solidFill>
                  <a:srgbClr val="7030A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Dealing with circuits: </a:t>
            </a:r>
            <a:r>
              <a:rPr lang="en-US" altLang="zh-CN" sz="32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add “circuit axiom” (</a:t>
            </a:r>
            <a:r>
              <a:rPr lang="en-US" altLang="zh-CN" sz="3200" dirty="0" err="1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Jeřabek</a:t>
            </a:r>
            <a:r>
              <a:rPr lang="en-US" altLang="zh-CN" sz="3200" dirty="0" smtClean="0">
                <a:solidFill>
                  <a:srgbClr val="2B7C0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</a:t>
            </a:r>
            <a:endParaRPr lang="en-US" altLang="zh-CN" sz="2800" dirty="0">
              <a:solidFill>
                <a:srgbClr val="2B7C02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buSzPct val="71000"/>
              <a:buNone/>
            </a:pPr>
            <a:endParaRPr lang="en-US" altLang="zh-CN" sz="3200" dirty="0">
              <a:solidFill>
                <a:srgbClr val="7030A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133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84" y="241300"/>
            <a:ext cx="8613204" cy="609600"/>
          </a:xfrm>
        </p:spPr>
        <p:txBody>
          <a:bodyPr/>
          <a:lstStyle/>
          <a:p>
            <a:pPr algn="ctr"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Case study: linear algebra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03200" y="3073400"/>
            <a:ext cx="8611494" cy="3479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endParaRPr lang="en-US" altLang="zh-CN" sz="3600" b="1" kern="0" dirty="0" smtClean="0">
              <a:solidFill>
                <a:srgbClr val="404040">
                  <a:lumMod val="75000"/>
                </a:srgbClr>
              </a:solidFill>
              <a:effectLst/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3600" b="1" kern="0" dirty="0" smtClean="0">
                <a:solidFill>
                  <a:srgbClr val="FF33CC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Known: </a:t>
            </a:r>
            <a:r>
              <a:rPr lang="en-US" altLang="zh-CN" sz="3600" b="1" kern="0" dirty="0" smtClean="0">
                <a:solidFill>
                  <a:srgbClr val="404040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Determinant </a:t>
            </a:r>
            <a:r>
              <a:rPr lang="en-US" altLang="zh-CN" sz="3600" b="1" kern="0" dirty="0">
                <a:solidFill>
                  <a:srgbClr val="DDDDDD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in </a:t>
            </a:r>
            <a:r>
              <a:rPr lang="en-US" altLang="zh-CN" sz="3600" b="1" kern="0" dirty="0">
                <a:solidFill>
                  <a:srgbClr val="0606C8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600" b="1" kern="0" baseline="30000" dirty="0">
                <a:solidFill>
                  <a:srgbClr val="0606C8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</a:p>
          <a:p>
            <a:pPr marL="342900" lvl="0" indent="-34290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3200" b="1" kern="0" dirty="0" smtClean="0">
                <a:solidFill>
                  <a:srgbClr val="FF33CC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Question:</a:t>
            </a:r>
            <a:r>
              <a:rPr lang="en-US" altLang="zh-CN" sz="3200" b="1" kern="0" dirty="0" smtClean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Can </a:t>
            </a:r>
            <a:r>
              <a:rPr lang="en-US" altLang="zh-CN" sz="3200" b="1" kern="0" dirty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we prove properties of </a:t>
            </a:r>
            <a:r>
              <a:rPr lang="en-US" altLang="zh-CN" sz="3200" b="1" kern="0" dirty="0">
                <a:solidFill>
                  <a:srgbClr val="DDDDDD">
                    <a:lumMod val="2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determinant </a:t>
            </a:r>
            <a:r>
              <a:rPr lang="en-US" altLang="zh-CN" sz="3200" b="1" kern="0" dirty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with poly-size</a:t>
            </a:r>
            <a:r>
              <a:rPr lang="en-US" altLang="zh-CN" sz="3200" b="1" kern="0" dirty="0">
                <a:solidFill>
                  <a:srgbClr val="A45A1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kern="0" dirty="0">
                <a:solidFill>
                  <a:srgbClr val="0606C8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="1" kern="0" baseline="30000" dirty="0">
                <a:solidFill>
                  <a:srgbClr val="0606C8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b="1" kern="0" dirty="0">
                <a:solidFill>
                  <a:srgbClr val="0606C8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  <a:r>
              <a:rPr lang="en-US" altLang="zh-CN" sz="3200" b="1" kern="0" dirty="0">
                <a:solidFill>
                  <a:srgbClr val="4D4D4D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kern="0" dirty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proofs</a:t>
            </a:r>
            <a:r>
              <a:rPr lang="en-US" altLang="zh-CN" sz="3200" b="1" kern="0" dirty="0">
                <a:solidFill>
                  <a:srgbClr val="DBE8B2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kern="0" dirty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?</a:t>
            </a:r>
          </a:p>
          <a:p>
            <a:pPr marL="342900" lvl="0" indent="-34290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3200" b="1" kern="0" dirty="0">
                <a:solidFill>
                  <a:srgbClr val="FF33CC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Conjecture</a:t>
            </a:r>
            <a:r>
              <a:rPr lang="en-US" altLang="zh-CN" sz="3200" b="1" kern="0" dirty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: “Yes!”  </a:t>
            </a:r>
            <a:r>
              <a:rPr lang="en-US" altLang="zh-CN" sz="3600" b="1" kern="0" dirty="0">
                <a:solidFill>
                  <a:srgbClr val="404040">
                    <a:lumMod val="60000"/>
                    <a:lumOff val="4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(</a:t>
            </a:r>
            <a:r>
              <a:rPr lang="en-US" altLang="zh-CN" sz="3200" b="1" kern="0" dirty="0">
                <a:solidFill>
                  <a:schemeClr val="accent4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Cook; </a:t>
            </a:r>
            <a:r>
              <a:rPr lang="en-US" altLang="zh-CN" sz="3200" b="1" kern="0" dirty="0" err="1">
                <a:solidFill>
                  <a:schemeClr val="accent4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Rackoff</a:t>
            </a:r>
            <a:r>
              <a:rPr lang="en-US" altLang="zh-CN" sz="3200" b="1" kern="0" dirty="0">
                <a:solidFill>
                  <a:schemeClr val="accent4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; </a:t>
            </a:r>
            <a:r>
              <a:rPr lang="en-US" altLang="zh-CN" sz="3200" b="1" kern="0" dirty="0" err="1">
                <a:solidFill>
                  <a:schemeClr val="accent4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Bonet</a:t>
            </a:r>
            <a:r>
              <a:rPr lang="en-US" altLang="zh-CN" sz="3200" b="1" kern="0" dirty="0">
                <a:solidFill>
                  <a:schemeClr val="accent4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, Buss &amp; </a:t>
            </a:r>
            <a:r>
              <a:rPr lang="en-US" altLang="zh-CN" sz="3200" b="1" kern="0" dirty="0" err="1">
                <a:solidFill>
                  <a:schemeClr val="accent4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Pitassi</a:t>
            </a:r>
            <a:r>
              <a:rPr lang="en-US" altLang="zh-CN" sz="3200" b="1" kern="0" dirty="0">
                <a:solidFill>
                  <a:schemeClr val="accent4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; </a:t>
            </a:r>
            <a:r>
              <a:rPr lang="en-US" altLang="zh-CN" sz="3200" b="1" kern="0" dirty="0" smtClean="0">
                <a:solidFill>
                  <a:schemeClr val="accent4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Soltys</a:t>
            </a:r>
            <a:r>
              <a:rPr lang="en-US" altLang="zh-CN" sz="3600" b="1" kern="0" dirty="0" smtClean="0">
                <a:solidFill>
                  <a:srgbClr val="404040">
                    <a:lumMod val="60000"/>
                    <a:lumOff val="4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); specifically</a:t>
            </a:r>
            <a:r>
              <a:rPr lang="en-US" altLang="zh-CN" sz="3600" b="1" kern="0" dirty="0" smtClean="0">
                <a:solidFill>
                  <a:srgbClr val="F2EF62">
                    <a:lumMod val="50000"/>
                  </a:srgb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: </a:t>
            </a:r>
          </a:p>
          <a:p>
            <a:pPr marL="342900" lvl="0" indent="-34290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3200" b="1" kern="0" dirty="0">
                <a:solidFill>
                  <a:srgbClr val="F2EF62">
                    <a:lumMod val="50000"/>
                  </a:srgb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200" b="1" kern="0" dirty="0" smtClean="0">
                <a:solidFill>
                  <a:srgbClr val="F2EF62">
                    <a:lumMod val="50000"/>
                  </a:srgb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              </a:t>
            </a:r>
            <a:r>
              <a:rPr lang="en-US" altLang="zh-CN" sz="3200" b="1" kern="0" dirty="0" err="1" smtClean="0">
                <a:solidFill>
                  <a:srgbClr val="C0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INV</a:t>
            </a:r>
            <a:r>
              <a:rPr lang="en-US" altLang="zh-CN" sz="3200" b="1" kern="0" baseline="-25000" dirty="0" err="1" smtClean="0">
                <a:solidFill>
                  <a:srgbClr val="C00000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n</a:t>
            </a:r>
            <a:r>
              <a:rPr lang="en-US" altLang="zh-CN" sz="3200" b="1" kern="0" dirty="0" smtClean="0">
                <a:solidFill>
                  <a:srgbClr val="F2EF62">
                    <a:lumMod val="50000"/>
                  </a:srgb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:   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AB=I</a:t>
            </a:r>
            <a:r>
              <a:rPr lang="en-US" altLang="zh-CN" sz="3200" b="1" kern="0" dirty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BA=I </a:t>
            </a:r>
            <a:r>
              <a:rPr lang="en-US" altLang="zh-CN" sz="3200" b="1" kern="0" dirty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has 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NC</a:t>
            </a:r>
            <a:r>
              <a:rPr lang="en-US" altLang="zh-CN" sz="3200" b="1" kern="0" baseline="3000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2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-Frege </a:t>
            </a:r>
            <a:r>
              <a:rPr lang="en-US" altLang="zh-CN" sz="3200" b="1" kern="0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  <a:sym typeface="Wingdings" pitchFamily="2" charset="2"/>
              </a:rPr>
              <a:t>proofs</a:t>
            </a:r>
            <a:endParaRPr lang="en-US" altLang="zh-CN" sz="3200" b="1" kern="0" dirty="0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342900" lvl="0" indent="-342900" algn="l">
              <a:spcBef>
                <a:spcPct val="20000"/>
              </a:spcBef>
              <a:buClr>
                <a:srgbClr val="507800"/>
              </a:buClr>
            </a:pPr>
            <a:endParaRPr lang="en-US" altLang="zh-CN" sz="3600" b="1" kern="0" dirty="0">
              <a:solidFill>
                <a:srgbClr val="404040">
                  <a:lumMod val="60000"/>
                  <a:lumOff val="40000"/>
                </a:srgbClr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10047" y="1136311"/>
            <a:ext cx="7797800" cy="1733890"/>
          </a:xfrm>
        </p:spPr>
        <p:txBody>
          <a:bodyPr/>
          <a:lstStyle/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altLang="zh-CN" sz="3600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Conjecture</a:t>
            </a:r>
            <a:r>
              <a:rPr lang="en-US" altLang="zh-CN" sz="3200" dirty="0" smtClean="0">
                <a:solidFill>
                  <a:srgbClr val="FF33CC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</a:t>
            </a:r>
          </a:p>
          <a:p>
            <a:pPr>
              <a:lnSpc>
                <a:spcPts val="3000"/>
              </a:lnSpc>
              <a:buSzPct val="79000"/>
              <a:buFont typeface="Wingdings" pitchFamily="2" charset="2"/>
              <a:buChar char="l"/>
            </a:pPr>
            <a:r>
              <a:rPr lang="en-US" altLang="zh-CN" sz="32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Determinant </a:t>
            </a:r>
            <a:r>
              <a:rPr lang="en-US" altLang="zh-CN" sz="3200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not </a:t>
            </a:r>
            <a:r>
              <a:rPr lang="en-US" altLang="zh-CN" sz="320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in 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1</a:t>
            </a:r>
          </a:p>
          <a:p>
            <a:pPr>
              <a:lnSpc>
                <a:spcPts val="3000"/>
              </a:lnSpc>
              <a:buSzPct val="79000"/>
              <a:buFont typeface="Wingdings" pitchFamily="2" charset="2"/>
              <a:buChar char="l"/>
            </a:pPr>
            <a:r>
              <a:rPr lang="en-US" altLang="zh-CN" sz="32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Properties </a:t>
            </a:r>
            <a:r>
              <a:rPr lang="en-US" altLang="zh-CN" sz="32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of </a:t>
            </a:r>
            <a:r>
              <a:rPr lang="en-US" altLang="zh-CN" sz="32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determinant outside </a:t>
            </a:r>
            <a:r>
              <a:rPr lang="en-US" altLang="zh-CN" sz="32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poly-size</a:t>
            </a:r>
            <a:r>
              <a:rPr lang="en-US" altLang="zh-CN" sz="3200" dirty="0">
                <a:solidFill>
                  <a:srgbClr val="A45A1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dirty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NC</a:t>
            </a:r>
            <a:r>
              <a:rPr lang="en-US" altLang="zh-CN" sz="3200" baseline="30000" dirty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1</a:t>
            </a:r>
            <a:r>
              <a:rPr lang="en-US" altLang="zh-CN" sz="3200" dirty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-Frege</a:t>
            </a:r>
            <a:r>
              <a:rPr lang="en-US" altLang="zh-CN" sz="32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proofs</a:t>
            </a:r>
            <a:r>
              <a:rPr lang="en-US" altLang="zh-CN" sz="32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.</a:t>
            </a:r>
            <a:endParaRPr lang="en-US" altLang="zh-CN" sz="3200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63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84" y="241300"/>
            <a:ext cx="8613204" cy="609600"/>
          </a:xfrm>
        </p:spPr>
        <p:txBody>
          <a:bodyPr/>
          <a:lstStyle/>
          <a:p>
            <a:pPr algn="ctr" eaLnBrk="1" hangingPunct="1"/>
            <a:r>
              <a:rPr lang="en-US" altLang="zh-CN" sz="4800" dirty="0" smtClean="0">
                <a:solidFill>
                  <a:srgbClr val="FFFF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Case study: linear algebra</a:t>
            </a:r>
            <a:endParaRPr lang="zh-CN" altLang="en-US" sz="4800" dirty="0" smtClean="0">
              <a:solidFill>
                <a:srgbClr val="FFFF0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01181" y="1174410"/>
            <a:ext cx="7843838" cy="1813489"/>
          </a:xfrm>
        </p:spPr>
        <p:txBody>
          <a:bodyPr/>
          <a:lstStyle/>
          <a:p>
            <a:pPr lvl="0">
              <a:buClr>
                <a:srgbClr val="507800"/>
              </a:buClr>
              <a:buNone/>
            </a:pPr>
            <a:r>
              <a:rPr lang="en-US" altLang="zh-CN" sz="3600" dirty="0" smtClean="0">
                <a:solidFill>
                  <a:srgbClr val="FF33CC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Previous </a:t>
            </a:r>
            <a:r>
              <a:rPr lang="en-US" altLang="zh-CN" sz="3600" dirty="0">
                <a:solidFill>
                  <a:srgbClr val="FF33CC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work</a:t>
            </a:r>
            <a:r>
              <a:rPr lang="en-US" altLang="zh-CN" sz="3600" dirty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: </a:t>
            </a:r>
            <a:r>
              <a:rPr lang="en-US" altLang="zh-CN" sz="3600" dirty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Soltys and </a:t>
            </a:r>
            <a:r>
              <a:rPr lang="en-US" altLang="zh-CN" sz="36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Cook (‘</a:t>
            </a:r>
            <a:r>
              <a:rPr lang="en-US" altLang="zh-CN" sz="3600" dirty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04</a:t>
            </a:r>
            <a:r>
              <a:rPr lang="en-US" altLang="zh-CN" sz="36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): </a:t>
            </a:r>
            <a:r>
              <a:rPr lang="en-US" altLang="zh-CN" sz="36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poly-size</a:t>
            </a:r>
            <a:r>
              <a:rPr lang="en-US" altLang="zh-CN" sz="36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6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Extended Frege </a:t>
            </a:r>
            <a:r>
              <a:rPr lang="en-US" altLang="zh-CN" sz="36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proofs for hard-matrix identities like </a:t>
            </a:r>
            <a:r>
              <a:rPr lang="en-US" altLang="zh-CN" sz="3600" dirty="0" err="1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INV</a:t>
            </a:r>
            <a:r>
              <a:rPr lang="en-US" altLang="zh-CN" sz="3600" baseline="-25000" dirty="0" err="1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</a:t>
            </a:r>
            <a:endParaRPr lang="en-US" altLang="zh-CN" sz="3600" baseline="-25000" dirty="0">
              <a:solidFill>
                <a:srgbClr val="0606C8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>
              <a:buNone/>
            </a:pPr>
            <a:endParaRPr lang="en-US" altLang="zh-CN" sz="3600" dirty="0" smtClean="0">
              <a:solidFill>
                <a:srgbClr val="7030A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65587" y="3659925"/>
            <a:ext cx="7598536" cy="28016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00050" lvl="1" indent="-400050" algn="l">
              <a:spcBef>
                <a:spcPct val="20000"/>
              </a:spcBef>
              <a:buClr>
                <a:srgbClr val="8FAD2F"/>
              </a:buClr>
              <a:buSzPct val="60000"/>
            </a:pPr>
            <a:r>
              <a:rPr lang="en-US" altLang="zh-CN" sz="3200" b="1" kern="0" dirty="0" smtClean="0">
                <a:solidFill>
                  <a:srgbClr val="FF33CC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Thm</a:t>
            </a:r>
            <a:r>
              <a:rPr lang="en-US" altLang="zh-CN" sz="3200" b="1" kern="0" dirty="0" smtClean="0">
                <a:solidFill>
                  <a:srgbClr val="DDDDDD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(</a:t>
            </a:r>
            <a:r>
              <a:rPr lang="en-US" altLang="zh-CN" sz="3200" b="1" kern="0" dirty="0" err="1" smtClean="0">
                <a:solidFill>
                  <a:srgbClr val="DDDDDD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Hrubeš</a:t>
            </a:r>
            <a:r>
              <a:rPr lang="en-US" altLang="zh-CN" sz="3200" b="1" kern="0" dirty="0" smtClean="0">
                <a:solidFill>
                  <a:srgbClr val="DDDDDD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and T</a:t>
            </a:r>
            <a:r>
              <a:rPr lang="en-US" altLang="zh-CN" sz="3200" b="1" kern="0" dirty="0">
                <a:solidFill>
                  <a:srgbClr val="DDDDDD">
                    <a:lumMod val="50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. 2012):</a:t>
            </a:r>
            <a:r>
              <a:rPr lang="en-US" altLang="zh-CN" sz="3200" b="1" kern="0" dirty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Polynomial-size </a:t>
            </a:r>
          </a:p>
          <a:p>
            <a:pPr marL="400050" lvl="1" indent="-400050" algn="l">
              <a:spcBef>
                <a:spcPct val="20000"/>
              </a:spcBef>
              <a:buClr>
                <a:srgbClr val="8FAD2F"/>
              </a:buClr>
              <a:buSzPct val="60000"/>
            </a:pPr>
            <a:r>
              <a:rPr lang="en-US" altLang="zh-CN" sz="3200" b="1" kern="0" dirty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   NC</a:t>
            </a:r>
            <a:r>
              <a:rPr lang="en-US" altLang="zh-CN" sz="3200" b="1" kern="0" baseline="3000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2</a:t>
            </a:r>
            <a:r>
              <a:rPr lang="en-US" altLang="zh-CN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-Frege proofs </a:t>
            </a:r>
            <a:r>
              <a:rPr lang="en-US" altLang="zh-CN" sz="3200" b="1" kern="0" dirty="0" smtClean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of</a:t>
            </a:r>
            <a:r>
              <a:rPr lang="en-US" altLang="zh-CN" sz="3200" b="1" kern="0" dirty="0">
                <a:solidFill>
                  <a:srgbClr val="8FAD2F">
                    <a:lumMod val="75000"/>
                  </a:srgb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:</a:t>
            </a:r>
          </a:p>
          <a:p>
            <a:pPr marL="400050" lvl="1" indent="-400050" algn="l">
              <a:spcBef>
                <a:spcPct val="20000"/>
              </a:spcBef>
              <a:buClr>
                <a:srgbClr val="8FAD2F"/>
              </a:buClr>
              <a:buSzPct val="60000"/>
            </a:pPr>
            <a:r>
              <a:rPr lang="en-US" altLang="zh-CN" sz="3200" b="1" kern="0" dirty="0">
                <a:solidFill>
                  <a:srgbClr val="00B05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	 </a:t>
            </a:r>
            <a:r>
              <a:rPr lang="en-US" altLang="zh-CN" sz="3200" b="1" kern="0" dirty="0" smtClean="0">
                <a:solidFill>
                  <a:srgbClr val="00B05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            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Det(A</a:t>
            </a:r>
            <a:r>
              <a:rPr lang="en-US" altLang="zh-CN" sz="3200" b="1" kern="0" dirty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)∙Det(B)=Det(A∙B) </a:t>
            </a:r>
          </a:p>
          <a:p>
            <a:pPr marL="400050" lvl="1" indent="-400050" algn="l">
              <a:spcBef>
                <a:spcPct val="20000"/>
              </a:spcBef>
              <a:buClr>
                <a:srgbClr val="8FAD2F"/>
              </a:buClr>
              <a:buSzPct val="60000"/>
            </a:pP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    </a:t>
            </a:r>
            <a:r>
              <a:rPr lang="en-US" altLang="zh-CN" sz="3200" b="1" kern="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over </a:t>
            </a:r>
            <a:r>
              <a:rPr lang="en-US" altLang="zh-CN" sz="3200" b="1" kern="0" dirty="0" smtClean="0">
                <a:solidFill>
                  <a:srgbClr val="0066FF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GF(2)</a:t>
            </a:r>
            <a:r>
              <a:rPr lang="en-US" altLang="zh-CN" sz="3200" b="1" kern="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, where  </a:t>
            </a:r>
            <a:r>
              <a:rPr lang="en-US" altLang="zh-CN" sz="3200" b="1" kern="0" dirty="0" smtClean="0">
                <a:solidFill>
                  <a:srgbClr val="0066FF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Det</a:t>
            </a:r>
            <a:r>
              <a:rPr lang="en-US" altLang="zh-CN" sz="3200" b="1" kern="0" dirty="0">
                <a:solidFill>
                  <a:srgbClr val="0066FF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(∙)</a:t>
            </a:r>
            <a:r>
              <a:rPr lang="en-US" altLang="zh-CN" sz="3200" b="1" kern="0" dirty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200" b="1" kern="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is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3200" b="1" kern="0" dirty="0" smtClean="0">
                <a:solidFill>
                  <a:srgbClr val="C6D3AD">
                    <a:lumMod val="50000"/>
                  </a:srgbClr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the determinant function.</a:t>
            </a:r>
            <a:endParaRPr lang="en-US" altLang="zh-CN" sz="3200" b="1" kern="0" dirty="0">
              <a:solidFill>
                <a:srgbClr val="0606C8"/>
              </a:solidFill>
              <a:effectLst/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iness3">
  <a:themeElements>
    <a:clrScheme name="business5 1">
      <a:dk1>
        <a:srgbClr val="4D4D4D"/>
      </a:dk1>
      <a:lt1>
        <a:srgbClr val="FFFFFF"/>
      </a:lt1>
      <a:dk2>
        <a:srgbClr val="F2EF62"/>
      </a:dk2>
      <a:lt2>
        <a:srgbClr val="DDDDDD"/>
      </a:lt2>
      <a:accent1>
        <a:srgbClr val="8FAD2F"/>
      </a:accent1>
      <a:accent2>
        <a:srgbClr val="DBE8B2"/>
      </a:accent2>
      <a:accent3>
        <a:srgbClr val="FFFFFF"/>
      </a:accent3>
      <a:accent4>
        <a:srgbClr val="404040"/>
      </a:accent4>
      <a:accent5>
        <a:srgbClr val="C6D3AD"/>
      </a:accent5>
      <a:accent6>
        <a:srgbClr val="C6D2A1"/>
      </a:accent6>
      <a:hlink>
        <a:srgbClr val="BAD16F"/>
      </a:hlink>
      <a:folHlink>
        <a:srgbClr val="507800"/>
      </a:folHlink>
    </a:clrScheme>
    <a:fontScheme name="business5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2">
            <a:lumMod val="60000"/>
            <a:lumOff val="40000"/>
          </a:schemeClr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rtlCol="0" anchor="ctr"/>
      <a:lstStyle>
        <a:defPPr algn="l">
          <a:defRPr sz="1800" b="1" dirty="0" smtClean="0">
            <a:solidFill>
              <a:schemeClr val="accent4"/>
            </a:solidFill>
            <a:effectLst/>
            <a:latin typeface="Calibri" pitchFamily="34" charset="0"/>
            <a:cs typeface="Calibri" pitchFamily="34" charset="0"/>
          </a:defRPr>
        </a:defPPr>
      </a:lstStyle>
    </a:spDef>
    <a:lnDef>
      <a:spPr bwMode="auto">
        <a:noFill/>
        <a:ln w="50800" cap="flat" cmpd="sng" algn="ctr">
          <a:solidFill>
            <a:srgbClr val="FF0000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Bef>
            <a:spcPct val="20000"/>
          </a:spcBef>
          <a:buClr>
            <a:srgbClr val="507800"/>
          </a:buClr>
          <a:defRPr sz="3200" b="1" kern="0" dirty="0" err="1" smtClean="0">
            <a:solidFill>
              <a:srgbClr val="C00000"/>
            </a:solidFill>
            <a:effectLst/>
            <a:latin typeface="Calibri" pitchFamily="34" charset="0"/>
            <a:cs typeface="Calibri" pitchFamily="34" charset="0"/>
          </a:defRPr>
        </a:defPPr>
      </a:lstStyle>
    </a:txDef>
  </a:objectDefaults>
  <a:extraClrSchemeLst>
    <a:extraClrScheme>
      <a:clrScheme name="business5 1">
        <a:dk1>
          <a:srgbClr val="4D4D4D"/>
        </a:dk1>
        <a:lt1>
          <a:srgbClr val="FFFFFF"/>
        </a:lt1>
        <a:dk2>
          <a:srgbClr val="F2EF62"/>
        </a:dk2>
        <a:lt2>
          <a:srgbClr val="DDDDDD"/>
        </a:lt2>
        <a:accent1>
          <a:srgbClr val="8FAD2F"/>
        </a:accent1>
        <a:accent2>
          <a:srgbClr val="DBE8B2"/>
        </a:accent2>
        <a:accent3>
          <a:srgbClr val="FFFFFF"/>
        </a:accent3>
        <a:accent4>
          <a:srgbClr val="404040"/>
        </a:accent4>
        <a:accent5>
          <a:srgbClr val="C6D3AD"/>
        </a:accent5>
        <a:accent6>
          <a:srgbClr val="C6D2A1"/>
        </a:accent6>
        <a:hlink>
          <a:srgbClr val="BAD16F"/>
        </a:hlink>
        <a:folHlink>
          <a:srgbClr val="507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5 2">
        <a:dk1>
          <a:srgbClr val="4D4D4D"/>
        </a:dk1>
        <a:lt1>
          <a:srgbClr val="FFFFFF"/>
        </a:lt1>
        <a:dk2>
          <a:srgbClr val="F4D18A"/>
        </a:dk2>
        <a:lt2>
          <a:srgbClr val="DDDDDD"/>
        </a:lt2>
        <a:accent1>
          <a:srgbClr val="B99633"/>
        </a:accent1>
        <a:accent2>
          <a:srgbClr val="EDE5D1"/>
        </a:accent2>
        <a:accent3>
          <a:srgbClr val="FFFFFF"/>
        </a:accent3>
        <a:accent4>
          <a:srgbClr val="404040"/>
        </a:accent4>
        <a:accent5>
          <a:srgbClr val="D9C9AD"/>
        </a:accent5>
        <a:accent6>
          <a:srgbClr val="D7CFBD"/>
        </a:accent6>
        <a:hlink>
          <a:srgbClr val="DAC896"/>
        </a:hlink>
        <a:folHlink>
          <a:srgbClr val="776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5 3">
        <a:dk1>
          <a:srgbClr val="4D4D4D"/>
        </a:dk1>
        <a:lt1>
          <a:srgbClr val="FFFFFF"/>
        </a:lt1>
        <a:dk2>
          <a:srgbClr val="61C2F3"/>
        </a:dk2>
        <a:lt2>
          <a:srgbClr val="DDDDDD"/>
        </a:lt2>
        <a:accent1>
          <a:srgbClr val="5968D7"/>
        </a:accent1>
        <a:accent2>
          <a:srgbClr val="BECDEA"/>
        </a:accent2>
        <a:accent3>
          <a:srgbClr val="FFFFFF"/>
        </a:accent3>
        <a:accent4>
          <a:srgbClr val="404040"/>
        </a:accent4>
        <a:accent5>
          <a:srgbClr val="B5B9E8"/>
        </a:accent5>
        <a:accent6>
          <a:srgbClr val="ACBAD4"/>
        </a:accent6>
        <a:hlink>
          <a:srgbClr val="93A8EB"/>
        </a:hlink>
        <a:folHlink>
          <a:srgbClr val="1300A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13623</TotalTime>
  <Words>2073</Words>
  <Application>Microsoft Office PowerPoint</Application>
  <PresentationFormat>On-screen Show (4:3)</PresentationFormat>
  <Paragraphs>335</Paragraphs>
  <Slides>34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Business3</vt:lpstr>
      <vt:lpstr>Recent Developments in Algebraic Proof Complexity        Iddo Tzameret Tsinghua Univ. Based on Pavel Hrubeš and T. [CCC ‘09, STOC ’12] </vt:lpstr>
      <vt:lpstr>PowerPoint Presentation</vt:lpstr>
      <vt:lpstr>Frege proofs</vt:lpstr>
      <vt:lpstr>Complexity of Proofs</vt:lpstr>
      <vt:lpstr>PowerPoint Presentation</vt:lpstr>
      <vt:lpstr>Circuit based proofs</vt:lpstr>
      <vt:lpstr>Circuit based proofs</vt:lpstr>
      <vt:lpstr>Case study: linear algebra</vt:lpstr>
      <vt:lpstr>Case study: linear algebra</vt:lpstr>
      <vt:lpstr>Case study: linear algebra</vt:lpstr>
      <vt:lpstr>Consequences</vt:lpstr>
      <vt:lpstr>Arithmetic proofs</vt:lpstr>
      <vt:lpstr>PowerPoint Presentation</vt:lpstr>
      <vt:lpstr>Algebraic circuits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Construction of proofs </vt:lpstr>
      <vt:lpstr>Construction of proofs</vt:lpstr>
      <vt:lpstr>Structure of argument</vt:lpstr>
      <vt:lpstr>PowerPoint Presentation</vt:lpstr>
      <vt:lpstr>Open problem</vt:lpstr>
      <vt:lpstr>Thank you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Wondershare DemoCreator</dc:title>
  <dc:subject>Business PowerPoint Template</dc:subject>
  <dc:creator>Hardy</dc:creator>
  <cp:keywords>Business PowerPoint Template</cp:keywords>
  <dc:description>Copyright © Wondershare Software Co., Ltd. All Rights Reserved.</dc:description>
  <cp:lastModifiedBy>Hardy</cp:lastModifiedBy>
  <cp:revision>724</cp:revision>
  <cp:lastPrinted>2012-06-23T09:45:37Z</cp:lastPrinted>
  <dcterms:created xsi:type="dcterms:W3CDTF">2012-05-09T14:29:33Z</dcterms:created>
  <dcterms:modified xsi:type="dcterms:W3CDTF">2013-01-15T17:21:48Z</dcterms:modified>
  <cp:category>Business</cp:category>
</cp:coreProperties>
</file>